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handoutMasterIdLst>
    <p:handoutMasterId r:id="rId15"/>
  </p:handoutMasterIdLst>
  <p:sldIdLst>
    <p:sldId id="265" r:id="rId3"/>
    <p:sldId id="267" r:id="rId4"/>
    <p:sldId id="256" r:id="rId5"/>
    <p:sldId id="257" r:id="rId6"/>
    <p:sldId id="258" r:id="rId7"/>
    <p:sldId id="260" r:id="rId8"/>
    <p:sldId id="259" r:id="rId9"/>
    <p:sldId id="262" r:id="rId10"/>
    <p:sldId id="261" r:id="rId11"/>
    <p:sldId id="264" r:id="rId12"/>
    <p:sldId id="263" r:id="rId13"/>
  </p:sldIdLst>
  <p:sldSz cx="9144000" cy="6858000" type="screen4x3"/>
  <p:notesSz cx="6888163"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7">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4655" autoAdjust="0"/>
    <p:restoredTop sz="94671" autoAdjust="0"/>
  </p:normalViewPr>
  <p:slideViewPr>
    <p:cSldViewPr snapToGrid="0">
      <p:cViewPr varScale="1">
        <p:scale>
          <a:sx n="77" d="100"/>
          <a:sy n="77" d="100"/>
        </p:scale>
        <p:origin x="564" y="120"/>
      </p:cViewPr>
      <p:guideLst>
        <p:guide orient="horz" pos="2160"/>
        <p:guide pos="2880"/>
      </p:guideLst>
    </p:cSldViewPr>
  </p:slideViewPr>
  <p:notesTextViewPr>
    <p:cViewPr>
      <p:scale>
        <a:sx n="1" d="1"/>
        <a:sy n="1" d="1"/>
      </p:scale>
      <p:origin x="0" y="0"/>
    </p:cViewPr>
  </p:notesTextViewPr>
  <p:notesViewPr>
    <p:cSldViewPr snapToGrid="0">
      <p:cViewPr varScale="1">
        <p:scale>
          <a:sx n="53" d="100"/>
          <a:sy n="53" d="100"/>
        </p:scale>
        <p:origin x="-2868" y="-90"/>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ED8256F7-D882-45B9-9B98-0FD174B1C1E4}" type="datetimeFigureOut">
              <a:rPr lang="en-GB" smtClean="0"/>
              <a:t>18/11/2015</a:t>
            </a:fld>
            <a:endParaRPr lang="en-GB"/>
          </a:p>
        </p:txBody>
      </p:sp>
      <p:sp>
        <p:nvSpPr>
          <p:cNvPr id="4" name="Footer Placeholder 3"/>
          <p:cNvSpPr>
            <a:spLocks noGrp="1"/>
          </p:cNvSpPr>
          <p:nvPr>
            <p:ph type="ftr" sz="quarter" idx="2"/>
          </p:nvPr>
        </p:nvSpPr>
        <p:spPr>
          <a:xfrm>
            <a:off x="0" y="9518650"/>
            <a:ext cx="2984500"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02075" y="9518650"/>
            <a:ext cx="2984500" cy="501650"/>
          </a:xfrm>
          <a:prstGeom prst="rect">
            <a:avLst/>
          </a:prstGeom>
        </p:spPr>
        <p:txBody>
          <a:bodyPr vert="horz" lIns="91440" tIns="45720" rIns="91440" bIns="45720" rtlCol="0" anchor="b"/>
          <a:lstStyle>
            <a:lvl1pPr algn="r">
              <a:defRPr sz="1200"/>
            </a:lvl1pPr>
          </a:lstStyle>
          <a:p>
            <a:fld id="{7FEBAA3C-8561-42D3-9A2A-F190E0CC4E3F}" type="slidenum">
              <a:rPr lang="en-GB" smtClean="0"/>
              <a:t>‹#›</a:t>
            </a:fld>
            <a:endParaRPr lang="en-GB"/>
          </a:p>
        </p:txBody>
      </p:sp>
    </p:spTree>
    <p:extLst>
      <p:ext uri="{BB962C8B-B14F-4D97-AF65-F5344CB8AC3E}">
        <p14:creationId xmlns:p14="http://schemas.microsoft.com/office/powerpoint/2010/main" val="3981585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94"/>
          </a:xfrm>
          <a:prstGeom prst="rect">
            <a:avLst/>
          </a:prstGeom>
        </p:spPr>
        <p:txBody>
          <a:bodyPr vert="horz" lIns="96625" tIns="48312" rIns="96625" bIns="48312" rtlCol="0"/>
          <a:lstStyle>
            <a:lvl1pPr algn="l">
              <a:defRPr sz="1300"/>
            </a:lvl1pPr>
          </a:lstStyle>
          <a:p>
            <a:endParaRPr lang="en-GB"/>
          </a:p>
        </p:txBody>
      </p:sp>
      <p:sp>
        <p:nvSpPr>
          <p:cNvPr id="3" name="Date Placeholder 2"/>
          <p:cNvSpPr>
            <a:spLocks noGrp="1"/>
          </p:cNvSpPr>
          <p:nvPr>
            <p:ph type="dt" idx="1"/>
          </p:nvPr>
        </p:nvSpPr>
        <p:spPr>
          <a:xfrm>
            <a:off x="3901698" y="0"/>
            <a:ext cx="2984871" cy="501094"/>
          </a:xfrm>
          <a:prstGeom prst="rect">
            <a:avLst/>
          </a:prstGeom>
        </p:spPr>
        <p:txBody>
          <a:bodyPr vert="horz" lIns="96625" tIns="48312" rIns="96625" bIns="48312" rtlCol="0"/>
          <a:lstStyle>
            <a:lvl1pPr algn="r">
              <a:defRPr sz="1300"/>
            </a:lvl1pPr>
          </a:lstStyle>
          <a:p>
            <a:fld id="{D471ECBD-8304-4608-B41D-F514437C45A9}" type="datetimeFigureOut">
              <a:rPr lang="en-GB" smtClean="0"/>
              <a:t>18/11/2015</a:t>
            </a:fld>
            <a:endParaRPr lang="en-GB"/>
          </a:p>
        </p:txBody>
      </p:sp>
      <p:sp>
        <p:nvSpPr>
          <p:cNvPr id="4" name="Slide Image Placeholder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6625" tIns="48312" rIns="96625" bIns="48312" rtlCol="0" anchor="ctr"/>
          <a:lstStyle/>
          <a:p>
            <a:endParaRPr lang="en-GB"/>
          </a:p>
        </p:txBody>
      </p:sp>
      <p:sp>
        <p:nvSpPr>
          <p:cNvPr id="5" name="Notes Placeholder 4"/>
          <p:cNvSpPr>
            <a:spLocks noGrp="1"/>
          </p:cNvSpPr>
          <p:nvPr>
            <p:ph type="body" sz="quarter" idx="3"/>
          </p:nvPr>
        </p:nvSpPr>
        <p:spPr>
          <a:xfrm>
            <a:off x="688817" y="4760397"/>
            <a:ext cx="5510530" cy="4509850"/>
          </a:xfrm>
          <a:prstGeom prst="rect">
            <a:avLst/>
          </a:prstGeom>
        </p:spPr>
        <p:txBody>
          <a:bodyPr vert="horz" lIns="96625" tIns="48312" rIns="96625" bIns="4831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9054"/>
            <a:ext cx="2984871" cy="501094"/>
          </a:xfrm>
          <a:prstGeom prst="rect">
            <a:avLst/>
          </a:prstGeom>
        </p:spPr>
        <p:txBody>
          <a:bodyPr vert="horz" lIns="96625" tIns="48312" rIns="96625" bIns="48312"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9054"/>
            <a:ext cx="2984871" cy="501094"/>
          </a:xfrm>
          <a:prstGeom prst="rect">
            <a:avLst/>
          </a:prstGeom>
        </p:spPr>
        <p:txBody>
          <a:bodyPr vert="horz" lIns="96625" tIns="48312" rIns="96625" bIns="48312" rtlCol="0" anchor="b"/>
          <a:lstStyle>
            <a:lvl1pPr algn="r">
              <a:defRPr sz="1300"/>
            </a:lvl1pPr>
          </a:lstStyle>
          <a:p>
            <a:fld id="{76D61213-512F-4406-967A-B855B29EF8BC}" type="slidenum">
              <a:rPr lang="en-GB" smtClean="0"/>
              <a:t>‹#›</a:t>
            </a:fld>
            <a:endParaRPr lang="en-GB"/>
          </a:p>
        </p:txBody>
      </p:sp>
    </p:spTree>
    <p:extLst>
      <p:ext uri="{BB962C8B-B14F-4D97-AF65-F5344CB8AC3E}">
        <p14:creationId xmlns:p14="http://schemas.microsoft.com/office/powerpoint/2010/main" val="3379668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D61213-512F-4406-967A-B855B29EF8BC}" type="slidenum">
              <a:rPr lang="en-GB" smtClean="0"/>
              <a:t>6</a:t>
            </a:fld>
            <a:endParaRPr lang="en-GB"/>
          </a:p>
        </p:txBody>
      </p:sp>
    </p:spTree>
    <p:extLst>
      <p:ext uri="{BB962C8B-B14F-4D97-AF65-F5344CB8AC3E}">
        <p14:creationId xmlns:p14="http://schemas.microsoft.com/office/powerpoint/2010/main" val="3883631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570F82-33D9-479F-95C3-5E579FBBFA19}" type="datetimeFigureOut">
              <a:rPr lang="en-GB" smtClean="0"/>
              <a:t>18/11/2015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31462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570F82-33D9-479F-95C3-5E579FBBFA19}" type="datetimeFigureOut">
              <a:rPr lang="en-GB" smtClean="0"/>
              <a:t>18/11/2015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507333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570F82-33D9-479F-95C3-5E579FBBFA19}" type="datetimeFigureOut">
              <a:rPr lang="en-GB" smtClean="0"/>
              <a:t>18/11/2015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060270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551223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08024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29366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628777"/>
            <a:ext cx="4038600" cy="348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90633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90808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394133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9382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395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570F82-33D9-479F-95C3-5E579FBBFA19}" type="datetimeFigureOut">
              <a:rPr lang="en-GB" smtClean="0"/>
              <a:t>18/11/2015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446335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39794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295943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48387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1" y="274638"/>
            <a:ext cx="6029325" cy="483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5057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570F82-33D9-479F-95C3-5E579FBBFA19}" type="datetimeFigureOut">
              <a:rPr lang="en-GB" smtClean="0"/>
              <a:t>18/11/2015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10307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570F82-33D9-479F-95C3-5E579FBBFA19}" type="datetimeFigureOut">
              <a:rPr lang="en-GB" smtClean="0"/>
              <a:t>18/11/2015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53826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570F82-33D9-479F-95C3-5E579FBBFA19}" type="datetimeFigureOut">
              <a:rPr lang="en-GB" smtClean="0"/>
              <a:t>18/11/2015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94152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570F82-33D9-479F-95C3-5E579FBBFA19}" type="datetimeFigureOut">
              <a:rPr lang="en-GB" smtClean="0"/>
              <a:t>18/11/2015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16687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70F82-33D9-479F-95C3-5E579FBBFA19}" type="datetimeFigureOut">
              <a:rPr lang="en-GB" smtClean="0"/>
              <a:t>18/11/2015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977844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70F82-33D9-479F-95C3-5E579FBBFA19}" type="datetimeFigureOut">
              <a:rPr lang="en-GB" smtClean="0"/>
              <a:t>18/11/2015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3878635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70F82-33D9-479F-95C3-5E579FBBFA19}" type="datetimeFigureOut">
              <a:rPr lang="en-GB" smtClean="0"/>
              <a:t>18/11/2015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E6B2D4-9C9C-4C85-8224-0118185EB5D6}" type="slidenum">
              <a:rPr lang="en-GB" smtClean="0"/>
              <a:t>‹#›</a:t>
            </a:fld>
            <a:endParaRPr lang="en-GB"/>
          </a:p>
        </p:txBody>
      </p:sp>
    </p:spTree>
    <p:extLst>
      <p:ext uri="{BB962C8B-B14F-4D97-AF65-F5344CB8AC3E}">
        <p14:creationId xmlns:p14="http://schemas.microsoft.com/office/powerpoint/2010/main" val="280436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70F82-33D9-479F-95C3-5E579FBBFA19}" type="datetimeFigureOut">
              <a:rPr lang="en-GB" smtClean="0"/>
              <a:t>18/11/2015</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6B2D4-9C9C-4C85-8224-0118185EB5D6}" type="slidenum">
              <a:rPr lang="en-GB" smtClean="0"/>
              <a:t>‹#›</a:t>
            </a:fld>
            <a:endParaRPr lang="en-GB"/>
          </a:p>
        </p:txBody>
      </p:sp>
    </p:spTree>
    <p:extLst>
      <p:ext uri="{BB962C8B-B14F-4D97-AF65-F5344CB8AC3E}">
        <p14:creationId xmlns:p14="http://schemas.microsoft.com/office/powerpoint/2010/main" val="2893786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bwMode="auto">
          <a:xfrm>
            <a:off x="468313" y="1628777"/>
            <a:ext cx="8229600" cy="348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GB" altLang="en-US" smtClean="0"/>
          </a:p>
          <a:p>
            <a:pPr lvl="0"/>
            <a:endParaRPr lang="en-GB" altLang="en-US" smtClean="0"/>
          </a:p>
          <a:p>
            <a:pPr lvl="0"/>
            <a:endParaRPr lang="en-GB" altLang="en-US" smtClean="0"/>
          </a:p>
          <a:p>
            <a:pPr lvl="0"/>
            <a:endParaRPr lang="en-GB" altLang="en-US" smtClean="0"/>
          </a:p>
        </p:txBody>
      </p:sp>
      <p:sp>
        <p:nvSpPr>
          <p:cNvPr id="6151" name="Title 1"/>
          <p:cNvSpPr txBox="1">
            <a:spLocks/>
          </p:cNvSpPr>
          <p:nvPr userDrawn="1"/>
        </p:nvSpPr>
        <p:spPr bwMode="auto">
          <a:xfrm>
            <a:off x="395289" y="476250"/>
            <a:ext cx="8424862" cy="755650"/>
          </a:xfrm>
          <a:prstGeom prst="rect">
            <a:avLst/>
          </a:prstGeom>
          <a:solidFill>
            <a:srgbClr val="00AB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fontAlgn="base">
              <a:spcBef>
                <a:spcPct val="0"/>
              </a:spcBef>
              <a:spcAft>
                <a:spcPct val="0"/>
              </a:spcAft>
            </a:pPr>
            <a:endParaRPr lang="en-US" altLang="en-US" sz="3200" smtClean="0">
              <a:solidFill>
                <a:srgbClr val="FFFFFF"/>
              </a:solidFill>
              <a:ea typeface="ＭＳ Ｐゴシック" pitchFamily="34" charset="-128"/>
              <a:cs typeface="Arial" pitchFamily="34" charset="0"/>
            </a:endParaRPr>
          </a:p>
        </p:txBody>
      </p:sp>
      <p:sp>
        <p:nvSpPr>
          <p:cNvPr id="61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pic>
        <p:nvPicPr>
          <p:cNvPr id="6154" name="Picture 1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95288" y="5495927"/>
            <a:ext cx="8353425"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28165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800">
          <a:solidFill>
            <a:schemeClr val="bg1"/>
          </a:solidFill>
          <a:latin typeface="+mj-lt"/>
          <a:ea typeface="+mj-ea"/>
          <a:cs typeface="+mj-cs"/>
        </a:defRPr>
      </a:lvl1pPr>
      <a:lvl2pPr algn="ctr" rtl="0" fontAlgn="base">
        <a:spcBef>
          <a:spcPct val="0"/>
        </a:spcBef>
        <a:spcAft>
          <a:spcPct val="0"/>
        </a:spcAft>
        <a:defRPr sz="4800">
          <a:solidFill>
            <a:schemeClr val="bg1"/>
          </a:solidFill>
          <a:latin typeface="Arial" pitchFamily="34" charset="0"/>
        </a:defRPr>
      </a:lvl2pPr>
      <a:lvl3pPr algn="ctr" rtl="0" fontAlgn="base">
        <a:spcBef>
          <a:spcPct val="0"/>
        </a:spcBef>
        <a:spcAft>
          <a:spcPct val="0"/>
        </a:spcAft>
        <a:defRPr sz="4800">
          <a:solidFill>
            <a:schemeClr val="bg1"/>
          </a:solidFill>
          <a:latin typeface="Arial" pitchFamily="34" charset="0"/>
        </a:defRPr>
      </a:lvl3pPr>
      <a:lvl4pPr algn="ctr" rtl="0" fontAlgn="base">
        <a:spcBef>
          <a:spcPct val="0"/>
        </a:spcBef>
        <a:spcAft>
          <a:spcPct val="0"/>
        </a:spcAft>
        <a:defRPr sz="4800">
          <a:solidFill>
            <a:schemeClr val="bg1"/>
          </a:solidFill>
          <a:latin typeface="Arial" pitchFamily="34" charset="0"/>
        </a:defRPr>
      </a:lvl4pPr>
      <a:lvl5pPr algn="ctr" rtl="0" fontAlgn="base">
        <a:spcBef>
          <a:spcPct val="0"/>
        </a:spcBef>
        <a:spcAft>
          <a:spcPct val="0"/>
        </a:spcAft>
        <a:defRPr sz="4800">
          <a:solidFill>
            <a:schemeClr val="bg1"/>
          </a:solidFill>
          <a:latin typeface="Arial" pitchFamily="34" charset="0"/>
        </a:defRPr>
      </a:lvl5pPr>
      <a:lvl6pPr marL="457200" algn="ctr" rtl="0" fontAlgn="base">
        <a:spcBef>
          <a:spcPct val="0"/>
        </a:spcBef>
        <a:spcAft>
          <a:spcPct val="0"/>
        </a:spcAft>
        <a:defRPr sz="4800">
          <a:solidFill>
            <a:schemeClr val="bg1"/>
          </a:solidFill>
          <a:latin typeface="Arial" pitchFamily="34" charset="0"/>
        </a:defRPr>
      </a:lvl6pPr>
      <a:lvl7pPr marL="914400" algn="ctr" rtl="0" fontAlgn="base">
        <a:spcBef>
          <a:spcPct val="0"/>
        </a:spcBef>
        <a:spcAft>
          <a:spcPct val="0"/>
        </a:spcAft>
        <a:defRPr sz="4800">
          <a:solidFill>
            <a:schemeClr val="bg1"/>
          </a:solidFill>
          <a:latin typeface="Arial" pitchFamily="34" charset="0"/>
        </a:defRPr>
      </a:lvl7pPr>
      <a:lvl8pPr marL="1371600" algn="ctr" rtl="0" fontAlgn="base">
        <a:spcBef>
          <a:spcPct val="0"/>
        </a:spcBef>
        <a:spcAft>
          <a:spcPct val="0"/>
        </a:spcAft>
        <a:defRPr sz="4800">
          <a:solidFill>
            <a:schemeClr val="bg1"/>
          </a:solidFill>
          <a:latin typeface="Arial" pitchFamily="34" charset="0"/>
        </a:defRPr>
      </a:lvl8pPr>
      <a:lvl9pPr marL="1828800" algn="ctr" rtl="0" fontAlgn="base">
        <a:spcBef>
          <a:spcPct val="0"/>
        </a:spcBef>
        <a:spcAft>
          <a:spcPct val="0"/>
        </a:spcAft>
        <a:defRPr sz="4800">
          <a:solidFill>
            <a:schemeClr val="bg1"/>
          </a:solidFill>
          <a:latin typeface="Arial" pitchFamily="34" charset="0"/>
        </a:defRPr>
      </a:lvl9pPr>
    </p:titleStyle>
    <p:bodyStyle>
      <a:lvl1pPr marL="342900" indent="-342900" algn="l" rtl="0" fontAlgn="base">
        <a:spcBef>
          <a:spcPct val="20000"/>
        </a:spcBef>
        <a:spcAft>
          <a:spcPct val="0"/>
        </a:spcAft>
        <a:buChar char="•"/>
        <a:defRPr sz="3200">
          <a:solidFill>
            <a:srgbClr val="00ABE5"/>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http://aquietplace.co.uk/"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www.cats-uk.com/" TargetMode="External"/><Relationship Id="rId5" Type="http://schemas.openxmlformats.org/officeDocument/2006/relationships/slide" Target="slide5.xml"/><Relationship Id="rId4" Type="http://schemas.openxmlformats.org/officeDocument/2006/relationships/slide" Target="slide4.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1.xml"/><Relationship Id="rId5" Type="http://schemas.openxmlformats.org/officeDocument/2006/relationships/slide" Target="slide6.xml"/><Relationship Id="rId4" Type="http://schemas.openxmlformats.org/officeDocument/2006/relationships/slide" Target="slide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http://www.jcq.org.uk/about-us"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https://www.gov.uk/government/publications/send-code-of-practice-0-to-25" TargetMode="External"/><Relationship Id="rId5" Type="http://schemas.openxmlformats.org/officeDocument/2006/relationships/slide" Target="slide3.xml"/><Relationship Id="rId4" Type="http://schemas.openxmlformats.org/officeDocument/2006/relationships/slide" Target="slide4.xml"/></Relationships>
</file>

<file path=ppt/slides/_rels/slide5.xml.rels><?xml version="1.0" encoding="UTF-8" standalone="yes"?>
<Relationships xmlns="http://schemas.openxmlformats.org/package/2006/relationships"><Relationship Id="rId8" Type="http://schemas.openxmlformats.org/officeDocument/2006/relationships/slide" Target="slide9.xml"/><Relationship Id="rId3" Type="http://schemas.microsoft.com/office/2007/relationships/hdphoto" Target="../media/hdphoto1.wdp"/><Relationship Id="rId7" Type="http://schemas.openxmlformats.org/officeDocument/2006/relationships/slide" Target="slide10.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3.xml"/><Relationship Id="rId4" Type="http://schemas.openxmlformats.org/officeDocument/2006/relationships/slide" Target="slide4.xml"/><Relationship Id="rId9" Type="http://schemas.openxmlformats.org/officeDocument/2006/relationships/slide" Target="slide11.xml"/></Relationships>
</file>

<file path=ppt/slides/_rels/slide6.xml.rels><?xml version="1.0" encoding="UTF-8" standalone="yes"?>
<Relationships xmlns="http://schemas.openxmlformats.org/package/2006/relationships"><Relationship Id="rId8" Type="http://schemas.openxmlformats.org/officeDocument/2006/relationships/hyperlink" Target="http://www.cats-uk.com/" TargetMode="External"/><Relationship Id="rId3" Type="http://schemas.openxmlformats.org/officeDocument/2006/relationships/image" Target="../media/image4.png"/><Relationship Id="rId7" Type="http://schemas.openxmlformats.org/officeDocument/2006/relationships/hyperlink" Target="http://aquietplace.co.uk/"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4.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slide" Target="slide4.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slide" Target="slide4.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ChangeArrowheads="1"/>
          </p:cNvSpPr>
          <p:nvPr>
            <p:ph type="title"/>
          </p:nvPr>
        </p:nvSpPr>
        <p:spPr bwMode="auto">
          <a:prstGeom prst="rect">
            <a:avLst/>
          </a:prstGeom>
          <a:solidFill>
            <a:srgbClr val="00ABE5"/>
          </a:solidFill>
          <a:ln>
            <a:noFill/>
          </a:ln>
          <a:extLst>
            <a:ext uri="{91240B29-F687-4F45-9708-019B960494DF}">
              <a14:hiddenLine xmlns:a14="http://schemas.microsoft.com/office/drawing/2010/main" w="38100">
                <a:solidFill>
                  <a:srgbClr val="000000"/>
                </a:solidFill>
                <a:miter lim="800000"/>
                <a:headEnd/>
                <a:tailEnd/>
              </a14:hiddenLine>
            </a:ext>
          </a:extLst>
        </p:spPr>
        <p:txBody>
          <a:bodyPr anchor="ctr"/>
          <a:lstStyle/>
          <a:p>
            <a:r>
              <a:rPr lang="en-GB" dirty="0" smtClean="0"/>
              <a:t>Harrow Gate Primary Academy</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0286" y="1600200"/>
            <a:ext cx="750342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6522" y="2719764"/>
            <a:ext cx="3088317" cy="18550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4141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7297" y="0"/>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a:p>
          </p:txBody>
        </p:sp>
      </p:grpSp>
      <p:sp>
        <p:nvSpPr>
          <p:cNvPr id="15" name="Rounded Rectangle 14"/>
          <p:cNvSpPr/>
          <p:nvPr/>
        </p:nvSpPr>
        <p:spPr>
          <a:xfrm>
            <a:off x="257178" y="666178"/>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hlinkClick r:id="rId4" action="ppaction://hlinksldjump"/>
          </p:cNvPr>
          <p:cNvSpPr txBox="1"/>
          <p:nvPr/>
        </p:nvSpPr>
        <p:spPr>
          <a:xfrm>
            <a:off x="310272" y="628048"/>
            <a:ext cx="2447925" cy="400110"/>
          </a:xfrm>
          <a:prstGeom prst="rect">
            <a:avLst/>
          </a:prstGeom>
          <a:noFill/>
        </p:spPr>
        <p:txBody>
          <a:bodyPr wrap="square" rtlCol="0">
            <a:spAutoFit/>
          </a:bodyPr>
          <a:lstStyle/>
          <a:p>
            <a:pPr algn="ctr"/>
            <a:r>
              <a:rPr lang="en-GB" sz="1000" b="1" dirty="0" smtClean="0">
                <a:effectLst>
                  <a:outerShdw blurRad="50800" dist="38100" dir="2700000" algn="tl" rotWithShape="0">
                    <a:prstClr val="black">
                      <a:alpha val="40000"/>
                    </a:prstClr>
                  </a:outerShdw>
                </a:effectLst>
              </a:rPr>
              <a:t>Social, Emotional and Mental </a:t>
            </a:r>
          </a:p>
          <a:p>
            <a:pPr algn="ctr"/>
            <a:r>
              <a:rPr lang="en-GB" sz="1000" b="1" dirty="0" smtClean="0">
                <a:effectLst>
                  <a:outerShdw blurRad="50800" dist="38100" dir="2700000" algn="tl" rotWithShape="0">
                    <a:prstClr val="black">
                      <a:alpha val="40000"/>
                    </a:prstClr>
                  </a:outerShdw>
                </a:effectLst>
              </a:rPr>
              <a:t>Health Difficulties</a:t>
            </a:r>
            <a:endParaRPr lang="en-GB" sz="1000" b="1" dirty="0">
              <a:effectLst>
                <a:outerShdw blurRad="50800" dist="38100" dir="2700000" algn="tl" rotWithShape="0">
                  <a:prstClr val="black">
                    <a:alpha val="40000"/>
                  </a:prstClr>
                </a:outerShdw>
              </a:effectLst>
            </a:endParaRPr>
          </a:p>
        </p:txBody>
      </p:sp>
      <p:sp>
        <p:nvSpPr>
          <p:cNvPr id="20" name="Text Box 2"/>
          <p:cNvSpPr txBox="1">
            <a:spLocks noChangeArrowheads="1"/>
          </p:cNvSpPr>
          <p:nvPr/>
        </p:nvSpPr>
        <p:spPr bwMode="auto">
          <a:xfrm>
            <a:off x="257178" y="2138319"/>
            <a:ext cx="5529262" cy="89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smtClean="0"/>
              <a:t>Our </a:t>
            </a:r>
            <a:r>
              <a:rPr lang="en-GB" dirty="0" smtClean="0"/>
              <a:t>learning </a:t>
            </a:r>
            <a:r>
              <a:rPr lang="en-GB" dirty="0" smtClean="0"/>
              <a:t>mentors Mrs Jackson and Mrs Wilson </a:t>
            </a:r>
            <a:r>
              <a:rPr lang="en-GB" dirty="0" smtClean="0"/>
              <a:t>can support children in the </a:t>
            </a:r>
            <a:r>
              <a:rPr lang="en-GB" dirty="0" smtClean="0"/>
              <a:t>classroom, often working in a Key Worker role where building a trusted relationship with the child is key. </a:t>
            </a:r>
            <a:endParaRPr lang="en-GB" dirty="0" smtClean="0"/>
          </a:p>
        </p:txBody>
      </p:sp>
      <p:sp>
        <p:nvSpPr>
          <p:cNvPr id="23" name="Text Box 2"/>
          <p:cNvSpPr txBox="1">
            <a:spLocks noChangeArrowheads="1"/>
          </p:cNvSpPr>
          <p:nvPr/>
        </p:nvSpPr>
        <p:spPr bwMode="auto">
          <a:xfrm>
            <a:off x="238835" y="3288163"/>
            <a:ext cx="8627516" cy="179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lgn="just">
              <a:buFont typeface="Arial" panose="020B0604020202020204" pitchFamily="34" charset="0"/>
              <a:buChar char="•"/>
            </a:pPr>
            <a:r>
              <a:rPr lang="en-GB" dirty="0"/>
              <a:t>We have a child psychotherapist working in school 2days a week who can work with identified children. More information on this service can be found at </a:t>
            </a:r>
            <a:r>
              <a:rPr lang="en-GB" dirty="0">
                <a:hlinkClick r:id="rId6"/>
              </a:rPr>
              <a:t>http://www.cats-uk.com/</a:t>
            </a:r>
            <a:r>
              <a:rPr lang="en-GB" dirty="0"/>
              <a:t> </a:t>
            </a:r>
            <a:endParaRPr lang="en-GB" dirty="0" smtClean="0"/>
          </a:p>
          <a:p>
            <a:pPr marL="285750" indent="-285750" algn="just">
              <a:buFont typeface="Arial" panose="020B0604020202020204" pitchFamily="34" charset="0"/>
              <a:buChar char="•"/>
            </a:pPr>
            <a:r>
              <a:rPr lang="en-GB" dirty="0" smtClean="0"/>
              <a:t>We have our new provision in school, ‘A Quiet Place’ which aims to develop children’s emotional intelligence so they can better manage their feelings, have improved self-esteem, are increasingly self-aware, have a strong sense of empathy, build resilience and develop effective communication skills. Follow the link for </a:t>
            </a:r>
            <a:r>
              <a:rPr lang="en-GB" dirty="0"/>
              <a:t>further information </a:t>
            </a:r>
            <a:r>
              <a:rPr lang="en-GB" dirty="0">
                <a:hlinkClick r:id="rId7"/>
              </a:rPr>
              <a:t>http://aquietplace.co.uk</a:t>
            </a:r>
            <a:r>
              <a:rPr lang="en-GB" dirty="0" smtClean="0">
                <a:hlinkClick r:id="rId7"/>
              </a:rPr>
              <a:t>/</a:t>
            </a:r>
            <a:r>
              <a:rPr lang="en-GB" dirty="0" smtClean="0"/>
              <a:t>  </a:t>
            </a:r>
            <a:endParaRPr lang="en-GB" dirty="0"/>
          </a:p>
          <a:p>
            <a:pPr marL="285750" lvl="0" indent="-285750" algn="just">
              <a:buFont typeface="Arial" panose="020B0604020202020204" pitchFamily="34" charset="0"/>
              <a:buChar char="•"/>
            </a:pPr>
            <a:r>
              <a:rPr lang="en-GB" dirty="0" smtClean="0"/>
              <a:t>We </a:t>
            </a:r>
            <a:r>
              <a:rPr lang="en-GB" dirty="0" smtClean="0"/>
              <a:t>may apply for funding for increased access to additional adults in the classroom in some cases</a:t>
            </a:r>
            <a:r>
              <a:rPr lang="en-GB" dirty="0" smtClean="0"/>
              <a:t>.</a:t>
            </a:r>
          </a:p>
          <a:p>
            <a:pPr marL="285750" lvl="0" indent="-285750" algn="just">
              <a:buFont typeface="Arial" panose="020B0604020202020204" pitchFamily="34" charset="0"/>
              <a:buChar char="•"/>
            </a:pPr>
            <a:r>
              <a:rPr lang="en-GB" dirty="0" smtClean="0"/>
              <a:t>We may refer to the SBC Inclusion Team for advice on how to meet children’s needs. </a:t>
            </a:r>
            <a:endParaRPr lang="en-GB" dirty="0"/>
          </a:p>
          <a:p>
            <a:pPr lvl="0" algn="just"/>
            <a:endParaRPr lang="en-GB" dirty="0"/>
          </a:p>
          <a:p>
            <a:pPr marL="285750" lvl="0" indent="-285750" algn="just">
              <a:buFont typeface="Arial" panose="020B0604020202020204" pitchFamily="34" charset="0"/>
              <a:buChar char="•"/>
            </a:pPr>
            <a:endParaRPr lang="en-GB" dirty="0" smtClean="0"/>
          </a:p>
        </p:txBody>
      </p:sp>
      <p:sp>
        <p:nvSpPr>
          <p:cNvPr id="4" name="TextBox 3"/>
          <p:cNvSpPr txBox="1"/>
          <p:nvPr/>
        </p:nvSpPr>
        <p:spPr>
          <a:xfrm>
            <a:off x="238835" y="1228725"/>
            <a:ext cx="5567167" cy="923330"/>
          </a:xfrm>
          <a:prstGeom prst="rect">
            <a:avLst/>
          </a:prstGeom>
          <a:noFill/>
        </p:spPr>
        <p:txBody>
          <a:bodyPr wrap="square" rtlCol="0">
            <a:spAutoFit/>
          </a:bodyPr>
          <a:lstStyle/>
          <a:p>
            <a:r>
              <a:rPr lang="en-GB" dirty="0" smtClean="0"/>
              <a:t>If your child is identified as having social, emotional or mental health difficulties, we offer a range of support in school.</a:t>
            </a:r>
            <a:endParaRPr lang="en-GB" dirty="0"/>
          </a:p>
        </p:txBody>
      </p:sp>
    </p:spTree>
    <p:extLst>
      <p:ext uri="{BB962C8B-B14F-4D97-AF65-F5344CB8AC3E}">
        <p14:creationId xmlns:p14="http://schemas.microsoft.com/office/powerpoint/2010/main" val="1379484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smtClean="0"/>
            </a:p>
          </p:txBody>
        </p:sp>
      </p:grpSp>
      <p:sp>
        <p:nvSpPr>
          <p:cNvPr id="21" name="Rounded Rectangle 20"/>
          <p:cNvSpPr/>
          <p:nvPr/>
        </p:nvSpPr>
        <p:spPr>
          <a:xfrm>
            <a:off x="243699" y="2201275"/>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2" name="TextBox 21">
            <a:hlinkClick r:id="rId4" action="ppaction://hlinksldjump"/>
          </p:cNvPr>
          <p:cNvSpPr txBox="1"/>
          <p:nvPr/>
        </p:nvSpPr>
        <p:spPr>
          <a:xfrm>
            <a:off x="367525" y="2229852"/>
            <a:ext cx="2447925" cy="276999"/>
          </a:xfrm>
          <a:prstGeom prst="rect">
            <a:avLst/>
          </a:prstGeom>
          <a:noFill/>
        </p:spPr>
        <p:txBody>
          <a:bodyPr wrap="square" rtlCol="0">
            <a:spAutoFit/>
          </a:bodyPr>
          <a:lstStyle/>
          <a:p>
            <a:pPr algn="ctr"/>
            <a:r>
              <a:rPr lang="en-GB" sz="1200" b="1" dirty="0" smtClean="0">
                <a:effectLst>
                  <a:outerShdw blurRad="50800" dist="38100" dir="2700000" algn="tl" rotWithShape="0">
                    <a:prstClr val="black">
                      <a:alpha val="40000"/>
                    </a:prstClr>
                  </a:outerShdw>
                </a:effectLst>
              </a:rPr>
              <a:t>Sensory and/or Physical Needs</a:t>
            </a:r>
            <a:endParaRPr lang="en-GB" sz="1200" b="1" dirty="0">
              <a:effectLst>
                <a:outerShdw blurRad="50800" dist="38100" dir="2700000" algn="tl" rotWithShape="0">
                  <a:prstClr val="black">
                    <a:alpha val="40000"/>
                  </a:prstClr>
                </a:outerShdw>
              </a:effectLst>
            </a:endParaRPr>
          </a:p>
        </p:txBody>
      </p:sp>
      <p:sp>
        <p:nvSpPr>
          <p:cNvPr id="14" name="Text Box 2"/>
          <p:cNvSpPr txBox="1">
            <a:spLocks noChangeArrowheads="1"/>
          </p:cNvSpPr>
          <p:nvPr/>
        </p:nvSpPr>
        <p:spPr bwMode="auto">
          <a:xfrm>
            <a:off x="202584" y="2875294"/>
            <a:ext cx="8545631" cy="3320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smtClean="0"/>
              <a:t>We always support the use of physical aids to support access e.g. wheelchairs, walking frame, hearing aids.</a:t>
            </a:r>
          </a:p>
          <a:p>
            <a:pPr marL="285750" lvl="0" indent="-285750" algn="just">
              <a:buFont typeface="Arial" panose="020B0604020202020204" pitchFamily="34" charset="0"/>
              <a:buChar char="•"/>
            </a:pPr>
            <a:r>
              <a:rPr lang="en-GB" dirty="0" smtClean="0"/>
              <a:t>We have access to a specialist teacher and Learning Support Advisor for the hearing/visual impaired.</a:t>
            </a:r>
          </a:p>
          <a:p>
            <a:pPr marL="285750" lvl="0" indent="-285750" algn="just">
              <a:buFont typeface="Arial" panose="020B0604020202020204" pitchFamily="34" charset="0"/>
              <a:buChar char="•"/>
            </a:pPr>
            <a:r>
              <a:rPr lang="en-GB" dirty="0" smtClean="0"/>
              <a:t>We provide concrete apparatus to support learning e.g. </a:t>
            </a:r>
            <a:r>
              <a:rPr lang="en-GB" dirty="0" err="1" smtClean="0"/>
              <a:t>numicon</a:t>
            </a:r>
            <a:r>
              <a:rPr lang="en-GB" dirty="0" smtClean="0"/>
              <a:t> to support number work</a:t>
            </a:r>
          </a:p>
          <a:p>
            <a:pPr marL="285750" indent="-285750" algn="just">
              <a:buFont typeface="Arial" panose="020B0604020202020204" pitchFamily="34" charset="0"/>
              <a:buChar char="•"/>
            </a:pPr>
            <a:r>
              <a:rPr lang="en-GB" dirty="0" smtClean="0"/>
              <a:t>Any therapy programmes which </a:t>
            </a:r>
            <a:r>
              <a:rPr lang="en-GB" dirty="0"/>
              <a:t>are designed by specialists e.g. Occupational Therapists, </a:t>
            </a:r>
            <a:r>
              <a:rPr lang="en-GB" dirty="0" smtClean="0"/>
              <a:t>Physiotherapists will be incorporated into school</a:t>
            </a:r>
            <a:endParaRPr lang="en-GB" dirty="0"/>
          </a:p>
          <a:p>
            <a:pPr marL="285750" lvl="0" indent="-285750" algn="just">
              <a:buFont typeface="Arial" panose="020B0604020202020204" pitchFamily="34" charset="0"/>
              <a:buChar char="•"/>
            </a:pPr>
            <a:r>
              <a:rPr lang="en-GB" dirty="0" smtClean="0"/>
              <a:t>We provide access to alternative recording devices</a:t>
            </a:r>
            <a:r>
              <a:rPr lang="en-GB" dirty="0"/>
              <a:t> </a:t>
            </a:r>
            <a:r>
              <a:rPr lang="en-GB" dirty="0" smtClean="0"/>
              <a:t>or ICT equipment</a:t>
            </a:r>
            <a:r>
              <a:rPr lang="en-GB" dirty="0" smtClean="0"/>
              <a:t>.</a:t>
            </a:r>
          </a:p>
          <a:p>
            <a:pPr marL="285750" lvl="0" indent="-285750" algn="just">
              <a:buFont typeface="Arial" panose="020B0604020202020204" pitchFamily="34" charset="0"/>
              <a:buChar char="•"/>
            </a:pPr>
            <a:r>
              <a:rPr lang="en-GB" dirty="0" smtClean="0"/>
              <a:t>Children can access identified necessary intervention such a Write from the Start, Jump Ahead and bespoke intervention designed by the Occupational Therapists. </a:t>
            </a:r>
            <a:endParaRPr lang="en-GB" dirty="0"/>
          </a:p>
          <a:p>
            <a:pPr lvl="0" algn="just"/>
            <a:endParaRPr lang="en-GB" dirty="0" smtClean="0"/>
          </a:p>
          <a:p>
            <a:pPr lvl="0" algn="just"/>
            <a:endParaRPr lang="en-GB"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35175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87350" y="333375"/>
            <a:ext cx="8421687" cy="5080000"/>
          </a:xfrm>
          <a:prstGeom prst="rect">
            <a:avLst/>
          </a:prstGeom>
          <a:solidFill>
            <a:srgbClr val="00ABE5"/>
          </a:solidFill>
          <a:ln>
            <a:noFill/>
          </a:ln>
          <a:extLst>
            <a:ext uri="{91240B29-F687-4F45-9708-019B960494DF}">
              <a14:hiddenLine xmlns:a14="http://schemas.microsoft.com/office/drawing/2010/main" w="38100">
                <a:solidFill>
                  <a:srgbClr val="000000"/>
                </a:solidFill>
                <a:miter lim="800000"/>
                <a:headEnd/>
                <a:tailEnd/>
              </a14:hiddenLine>
            </a:ext>
          </a:extLst>
        </p:spPr>
        <p:txBody>
          <a:bodyPr anchor="ctr"/>
          <a:lstStyle/>
          <a:p>
            <a:pPr algn="ctr" defTabSz="457200" fontAlgn="auto">
              <a:spcBef>
                <a:spcPts val="0"/>
              </a:spcBef>
              <a:spcAft>
                <a:spcPts val="0"/>
              </a:spcAft>
              <a:defRPr/>
            </a:pPr>
            <a:endParaRPr lang="en-US">
              <a:solidFill>
                <a:schemeClr val="lt1"/>
              </a:solidFill>
              <a:latin typeface="+mn-lt"/>
            </a:endParaRPr>
          </a:p>
        </p:txBody>
      </p:sp>
      <p:sp>
        <p:nvSpPr>
          <p:cNvPr id="9220" name="Slide Number Placeholder 5"/>
          <p:cNvSpPr txBox="1">
            <a:spLocks/>
          </p:cNvSpPr>
          <p:nvPr/>
        </p:nvSpPr>
        <p:spPr bwMode="auto">
          <a:xfrm>
            <a:off x="387350" y="6237288"/>
            <a:ext cx="471488" cy="26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B10E832A-5782-4F24-901C-D7F2DF564CF3}" type="slidenum">
              <a:rPr lang="en-US" altLang="en-US" sz="1000">
                <a:solidFill>
                  <a:schemeClr val="bg1"/>
                </a:solidFill>
                <a:latin typeface="Calibri" pitchFamily="34" charset="0"/>
                <a:ea typeface="ＭＳ Ｐゴシック" pitchFamily="34" charset="-128"/>
              </a:rPr>
              <a:pPr/>
              <a:t>2</a:t>
            </a:fld>
            <a:r>
              <a:rPr lang="en-US" altLang="en-US" sz="1000">
                <a:latin typeface="Calibri" pitchFamily="34" charset="0"/>
                <a:ea typeface="ＭＳ Ｐゴシック" pitchFamily="34" charset="-128"/>
              </a:rPr>
              <a:t> </a:t>
            </a:r>
          </a:p>
        </p:txBody>
      </p:sp>
      <p:sp>
        <p:nvSpPr>
          <p:cNvPr id="9221" name="Date Placeholder 3"/>
          <p:cNvSpPr txBox="1">
            <a:spLocks/>
          </p:cNvSpPr>
          <p:nvPr/>
        </p:nvSpPr>
        <p:spPr bwMode="auto">
          <a:xfrm>
            <a:off x="6842125" y="6237288"/>
            <a:ext cx="1900238"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r"/>
            <a:fld id="{34AA243B-F4D8-4D1F-9963-F6B77EE4C73E}" type="datetime1">
              <a:rPr lang="en-US" altLang="en-US" sz="1000">
                <a:solidFill>
                  <a:schemeClr val="bg1"/>
                </a:solidFill>
                <a:latin typeface="Calibri" pitchFamily="34" charset="0"/>
                <a:ea typeface="ＭＳ Ｐゴシック" pitchFamily="34" charset="-128"/>
              </a:rPr>
              <a:pPr algn="r"/>
              <a:t>11/18/2015</a:t>
            </a:fld>
            <a:endParaRPr lang="en-US" altLang="en-US" sz="1000">
              <a:solidFill>
                <a:schemeClr val="bg1"/>
              </a:solidFill>
              <a:latin typeface="Calibri" pitchFamily="34" charset="0"/>
              <a:ea typeface="ＭＳ Ｐゴシック" pitchFamily="34" charset="-128"/>
            </a:endParaRPr>
          </a:p>
        </p:txBody>
      </p:sp>
      <p:sp>
        <p:nvSpPr>
          <p:cNvPr id="9222" name="TextBox 7"/>
          <p:cNvSpPr txBox="1">
            <a:spLocks noChangeArrowheads="1"/>
          </p:cNvSpPr>
          <p:nvPr/>
        </p:nvSpPr>
        <p:spPr bwMode="auto">
          <a:xfrm>
            <a:off x="500063" y="541338"/>
            <a:ext cx="8077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a:solidFill>
                  <a:schemeClr val="tx1"/>
                </a:solidFill>
                <a:latin typeface="Arial" pitchFamily="34" charset="0"/>
              </a:defRPr>
            </a:lvl1pPr>
            <a:lvl2pPr marL="742950" indent="-285750" defTabSz="457200">
              <a:defRPr>
                <a:solidFill>
                  <a:schemeClr val="tx1"/>
                </a:solidFill>
                <a:latin typeface="Arial" pitchFamily="34" charset="0"/>
              </a:defRPr>
            </a:lvl2pPr>
            <a:lvl3pPr marL="1143000" indent="-228600" defTabSz="457200">
              <a:defRPr>
                <a:solidFill>
                  <a:schemeClr val="tx1"/>
                </a:solidFill>
                <a:latin typeface="Arial" pitchFamily="34" charset="0"/>
              </a:defRPr>
            </a:lvl3pPr>
            <a:lvl4pPr marL="1600200" indent="-228600" defTabSz="457200">
              <a:defRPr>
                <a:solidFill>
                  <a:schemeClr val="tx1"/>
                </a:solidFill>
                <a:latin typeface="Arial" pitchFamily="34" charset="0"/>
              </a:defRPr>
            </a:lvl4pPr>
            <a:lvl5pPr marL="2057400" indent="-228600" defTabSz="457200">
              <a:defRPr>
                <a:solidFill>
                  <a:schemeClr val="tx1"/>
                </a:solidFill>
                <a:latin typeface="Arial" pitchFamily="34" charset="0"/>
              </a:defRPr>
            </a:lvl5pPr>
            <a:lvl6pPr marL="2514600" indent="-228600" defTabSz="457200" fontAlgn="base">
              <a:spcBef>
                <a:spcPct val="0"/>
              </a:spcBef>
              <a:spcAft>
                <a:spcPct val="0"/>
              </a:spcAft>
              <a:defRPr>
                <a:solidFill>
                  <a:schemeClr val="tx1"/>
                </a:solidFill>
                <a:latin typeface="Arial" pitchFamily="34" charset="0"/>
              </a:defRPr>
            </a:lvl6pPr>
            <a:lvl7pPr marL="2971800" indent="-228600" defTabSz="457200" fontAlgn="base">
              <a:spcBef>
                <a:spcPct val="0"/>
              </a:spcBef>
              <a:spcAft>
                <a:spcPct val="0"/>
              </a:spcAft>
              <a:defRPr>
                <a:solidFill>
                  <a:schemeClr val="tx1"/>
                </a:solidFill>
                <a:latin typeface="Arial" pitchFamily="34" charset="0"/>
              </a:defRPr>
            </a:lvl7pPr>
            <a:lvl8pPr marL="3429000" indent="-228600" defTabSz="457200" fontAlgn="base">
              <a:spcBef>
                <a:spcPct val="0"/>
              </a:spcBef>
              <a:spcAft>
                <a:spcPct val="0"/>
              </a:spcAft>
              <a:defRPr>
                <a:solidFill>
                  <a:schemeClr val="tx1"/>
                </a:solidFill>
                <a:latin typeface="Arial" pitchFamily="34" charset="0"/>
              </a:defRPr>
            </a:lvl8pPr>
            <a:lvl9pPr marL="3886200" indent="-228600" defTabSz="457200" fontAlgn="base">
              <a:spcBef>
                <a:spcPct val="0"/>
              </a:spcBef>
              <a:spcAft>
                <a:spcPct val="0"/>
              </a:spcAft>
              <a:defRPr>
                <a:solidFill>
                  <a:schemeClr val="tx1"/>
                </a:solidFill>
                <a:latin typeface="Arial" pitchFamily="34" charset="0"/>
              </a:defRPr>
            </a:lvl9pPr>
          </a:lstStyle>
          <a:p>
            <a:pPr algn="ctr"/>
            <a:r>
              <a:rPr lang="en-US" altLang="en-US" sz="3600" dirty="0" smtClean="0">
                <a:latin typeface="Calibri" panose="020F0502020204030204" pitchFamily="34" charset="0"/>
                <a:ea typeface="ＭＳ Ｐゴシック" pitchFamily="34" charset="-128"/>
                <a:cs typeface="Arial" pitchFamily="34" charset="0"/>
              </a:rPr>
              <a:t>Key Contacts</a:t>
            </a:r>
            <a:endParaRPr lang="en-US" altLang="en-US" sz="3600" dirty="0">
              <a:latin typeface="Calibri" panose="020F0502020204030204" pitchFamily="34" charset="0"/>
              <a:ea typeface="ＭＳ Ｐゴシック" pitchFamily="34" charset="-128"/>
              <a:cs typeface="Arial" pitchFamily="34" charset="0"/>
            </a:endParaRPr>
          </a:p>
        </p:txBody>
      </p:sp>
      <p:sp>
        <p:nvSpPr>
          <p:cNvPr id="4" name="TextBox 3"/>
          <p:cNvSpPr txBox="1"/>
          <p:nvPr/>
        </p:nvSpPr>
        <p:spPr>
          <a:xfrm>
            <a:off x="500063" y="1571625"/>
            <a:ext cx="8077200" cy="313932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The SENCO is Gemma Holloway and she can be contacted at school on 01642 673984.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Our Parent Support Advisor is Susan </a:t>
            </a:r>
            <a:r>
              <a:rPr lang="en-GB" dirty="0" err="1" smtClean="0"/>
              <a:t>Dobbing</a:t>
            </a:r>
            <a:r>
              <a:rPr lang="en-GB" dirty="0" smtClean="0"/>
              <a:t> and she can be contacted on 07730748058</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Parent </a:t>
            </a:r>
            <a:r>
              <a:rPr lang="en-GB" dirty="0"/>
              <a:t>Partnership Service</a:t>
            </a:r>
          </a:p>
          <a:p>
            <a:r>
              <a:rPr lang="en-GB" dirty="0" smtClean="0"/>
              <a:t>      Caroline Fell        Tel</a:t>
            </a:r>
            <a:r>
              <a:rPr lang="en-GB" dirty="0"/>
              <a:t>: 01642 </a:t>
            </a:r>
            <a:r>
              <a:rPr lang="en-GB" dirty="0" smtClean="0"/>
              <a:t>527158</a:t>
            </a:r>
          </a:p>
          <a:p>
            <a:endParaRPr lang="en-GB" dirty="0"/>
          </a:p>
          <a:p>
            <a:pPr marL="285750" indent="-285750">
              <a:buFont typeface="Arial" panose="020B0604020202020204" pitchFamily="34" charset="0"/>
              <a:buChar char="•"/>
            </a:pPr>
            <a:r>
              <a:rPr lang="en-GB" dirty="0" smtClean="0"/>
              <a:t>Local </a:t>
            </a:r>
            <a:r>
              <a:rPr lang="en-GB" dirty="0"/>
              <a:t>Authority Offer</a:t>
            </a:r>
          </a:p>
          <a:p>
            <a:r>
              <a:rPr lang="en-GB" dirty="0" smtClean="0"/>
              <a:t>     http</a:t>
            </a:r>
            <a:r>
              <a:rPr lang="en-GB" dirty="0"/>
              <a:t>://www.stockton.gov.uk/childrenandyoungpeople/childrenwithdisabilities</a:t>
            </a:r>
          </a:p>
        </p:txBody>
      </p:sp>
    </p:spTree>
    <p:extLst>
      <p:ext uri="{BB962C8B-B14F-4D97-AF65-F5344CB8AC3E}">
        <p14:creationId xmlns:p14="http://schemas.microsoft.com/office/powerpoint/2010/main" val="1456403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3"/>
          <p:cNvGrpSpPr>
            <a:grpSpLocks/>
          </p:cNvGrpSpPr>
          <p:nvPr/>
        </p:nvGrpSpPr>
        <p:grpSpPr bwMode="auto">
          <a:xfrm>
            <a:off x="1" y="8"/>
            <a:ext cx="9144000" cy="6857991"/>
            <a:chOff x="-1" y="35"/>
            <a:chExt cx="16806" cy="11807"/>
          </a:xfrm>
        </p:grpSpPr>
        <p:sp>
          <p:nvSpPr>
            <p:cNvPr id="43" name="Rectangle 44"/>
            <p:cNvSpPr>
              <a:spLocks noChangeArrowheads="1"/>
            </p:cNvSpPr>
            <p:nvPr/>
          </p:nvSpPr>
          <p:spPr bwMode="auto">
            <a:xfrm>
              <a:off x="-1" y="35"/>
              <a:ext cx="8447" cy="5911"/>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Rectangle 45"/>
            <p:cNvSpPr>
              <a:spLocks noChangeArrowheads="1"/>
            </p:cNvSpPr>
            <p:nvPr/>
          </p:nvSpPr>
          <p:spPr bwMode="auto">
            <a:xfrm>
              <a:off x="8423" y="35"/>
              <a:ext cx="8382" cy="5911"/>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Rectangle 46"/>
            <p:cNvSpPr>
              <a:spLocks noChangeArrowheads="1"/>
            </p:cNvSpPr>
            <p:nvPr/>
          </p:nvSpPr>
          <p:spPr bwMode="auto">
            <a:xfrm>
              <a:off x="-1" y="5931"/>
              <a:ext cx="8447" cy="5911"/>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Rectangle 47"/>
            <p:cNvSpPr>
              <a:spLocks noChangeArrowheads="1"/>
            </p:cNvSpPr>
            <p:nvPr/>
          </p:nvSpPr>
          <p:spPr bwMode="auto">
            <a:xfrm>
              <a:off x="8423" y="5931"/>
              <a:ext cx="8382" cy="591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49" name="Group 48"/>
          <p:cNvGrpSpPr/>
          <p:nvPr/>
        </p:nvGrpSpPr>
        <p:grpSpPr>
          <a:xfrm>
            <a:off x="3203113" y="2082969"/>
            <a:ext cx="2712085" cy="2994887"/>
            <a:chOff x="3949065" y="2419851"/>
            <a:chExt cx="2712085" cy="2994887"/>
          </a:xfrm>
        </p:grpSpPr>
        <p:sp>
          <p:nvSpPr>
            <p:cNvPr id="48" name="Oval 48"/>
            <p:cNvSpPr>
              <a:spLocks noChangeArrowheads="1"/>
            </p:cNvSpPr>
            <p:nvPr/>
          </p:nvSpPr>
          <p:spPr bwMode="auto">
            <a:xfrm>
              <a:off x="4325938" y="2693988"/>
              <a:ext cx="2082800" cy="20828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nvGrpSpPr>
            <p:cNvPr id="41" name="Group 40"/>
            <p:cNvGrpSpPr/>
            <p:nvPr/>
          </p:nvGrpSpPr>
          <p:grpSpPr>
            <a:xfrm>
              <a:off x="3949065" y="2419851"/>
              <a:ext cx="2712085" cy="2994887"/>
              <a:chOff x="3949065" y="2409825"/>
              <a:chExt cx="2712085" cy="2994887"/>
            </a:xfrm>
          </p:grpSpPr>
          <p:grpSp>
            <p:nvGrpSpPr>
              <p:cNvPr id="40" name="Group 39"/>
              <p:cNvGrpSpPr/>
              <p:nvPr/>
            </p:nvGrpSpPr>
            <p:grpSpPr>
              <a:xfrm>
                <a:off x="3949065" y="2409825"/>
                <a:ext cx="2712085" cy="2984500"/>
                <a:chOff x="3949065" y="2416175"/>
                <a:chExt cx="2712085" cy="2984500"/>
              </a:xfrm>
            </p:grpSpPr>
            <p:grpSp>
              <p:nvGrpSpPr>
                <p:cNvPr id="28" name="Group 29"/>
                <p:cNvGrpSpPr>
                  <a:grpSpLocks/>
                </p:cNvGrpSpPr>
                <p:nvPr/>
              </p:nvGrpSpPr>
              <p:grpSpPr bwMode="auto">
                <a:xfrm>
                  <a:off x="3949065" y="2416175"/>
                  <a:ext cx="2712085" cy="2967351"/>
                  <a:chOff x="6219" y="3806"/>
                  <a:chExt cx="4271" cy="4672"/>
                </a:xfrm>
              </p:grpSpPr>
              <p:sp>
                <p:nvSpPr>
                  <p:cNvPr id="29" name="AutoShape 30"/>
                  <p:cNvSpPr>
                    <a:spLocks noChangeArrowheads="1"/>
                  </p:cNvSpPr>
                  <p:nvPr/>
                </p:nvSpPr>
                <p:spPr bwMode="auto">
                  <a:xfrm rot="-12923631">
                    <a:off x="6423" y="380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grpSp>
                <p:nvGrpSpPr>
                  <p:cNvPr id="30" name="Group 31"/>
                  <p:cNvGrpSpPr>
                    <a:grpSpLocks/>
                  </p:cNvGrpSpPr>
                  <p:nvPr/>
                </p:nvGrpSpPr>
                <p:grpSpPr bwMode="auto">
                  <a:xfrm>
                    <a:off x="6219" y="3817"/>
                    <a:ext cx="4271" cy="4661"/>
                    <a:chOff x="6219" y="3817"/>
                    <a:chExt cx="4271" cy="4661"/>
                  </a:xfrm>
                </p:grpSpPr>
                <p:sp>
                  <p:nvSpPr>
                    <p:cNvPr id="31" name="AutoShape 32"/>
                    <p:cNvSpPr>
                      <a:spLocks noChangeArrowheads="1"/>
                    </p:cNvSpPr>
                    <p:nvPr/>
                  </p:nvSpPr>
                  <p:spPr bwMode="auto">
                    <a:xfrm rot="3370115">
                      <a:off x="6331" y="3746"/>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AutoShape 33"/>
                    <p:cNvSpPr>
                      <a:spLocks noChangeArrowheads="1"/>
                    </p:cNvSpPr>
                    <p:nvPr/>
                  </p:nvSpPr>
                  <p:spPr bwMode="auto">
                    <a:xfrm rot="-23651268">
                      <a:off x="6391" y="3817"/>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3" name="AutoShape 34"/>
                    <p:cNvSpPr>
                      <a:spLocks noChangeArrowheads="1"/>
                    </p:cNvSpPr>
                    <p:nvPr/>
                  </p:nvSpPr>
                  <p:spPr bwMode="auto">
                    <a:xfrm rot="-29084141">
                      <a:off x="6420" y="3842"/>
                      <a:ext cx="3958" cy="4182"/>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4" name="WordArt 35"/>
                    <p:cNvSpPr>
                      <a:spLocks noChangeArrowheads="1" noChangeShapeType="1" noTextEdit="1"/>
                    </p:cNvSpPr>
                    <p:nvPr/>
                  </p:nvSpPr>
                  <p:spPr bwMode="auto">
                    <a:xfrm rot="-1723048">
                      <a:off x="7166" y="4381"/>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Assess</a:t>
                      </a:r>
                      <a:endParaRPr lang="en-GB" sz="3600" kern="10" spc="0" dirty="0">
                        <a:ln w="9525">
                          <a:solidFill>
                            <a:srgbClr val="000000"/>
                          </a:solidFill>
                          <a:round/>
                          <a:headEnd/>
                          <a:tailEnd/>
                        </a:ln>
                        <a:solidFill>
                          <a:srgbClr val="000000"/>
                        </a:solidFill>
                        <a:effectLst/>
                        <a:latin typeface="Arial Black"/>
                      </a:endParaRPr>
                    </a:p>
                  </p:txBody>
                </p:sp>
                <p:sp>
                  <p:nvSpPr>
                    <p:cNvPr id="35" name="WordArt 36"/>
                    <p:cNvSpPr>
                      <a:spLocks noChangeArrowheads="1" noChangeShapeType="1" noTextEdit="1"/>
                    </p:cNvSpPr>
                    <p:nvPr/>
                  </p:nvSpPr>
                  <p:spPr bwMode="auto">
                    <a:xfrm rot="3874958">
                      <a:off x="8864" y="4922"/>
                      <a:ext cx="1160" cy="726"/>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558"/>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Plan</a:t>
                      </a:r>
                      <a:endParaRPr lang="en-GB" sz="3600" kern="10" spc="0" dirty="0">
                        <a:ln w="9525">
                          <a:solidFill>
                            <a:srgbClr val="000000"/>
                          </a:solidFill>
                          <a:round/>
                          <a:headEnd/>
                          <a:tailEnd/>
                        </a:ln>
                        <a:solidFill>
                          <a:srgbClr val="000000"/>
                        </a:solidFill>
                        <a:effectLst/>
                        <a:latin typeface="Arial Black"/>
                      </a:endParaRPr>
                    </a:p>
                  </p:txBody>
                </p:sp>
                <p:sp>
                  <p:nvSpPr>
                    <p:cNvPr id="36" name="WordArt 37"/>
                    <p:cNvSpPr>
                      <a:spLocks noChangeArrowheads="1" noChangeShapeType="1" noTextEdit="1"/>
                    </p:cNvSpPr>
                    <p:nvPr/>
                  </p:nvSpPr>
                  <p:spPr bwMode="auto">
                    <a:xfrm rot="8930439">
                      <a:off x="8786" y="6967"/>
                      <a:ext cx="559" cy="3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844"/>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Do</a:t>
                      </a:r>
                      <a:endParaRPr lang="en-GB" sz="3600" kern="10" spc="0" dirty="0">
                        <a:ln w="9525">
                          <a:solidFill>
                            <a:srgbClr val="000000"/>
                          </a:solidFill>
                          <a:round/>
                          <a:headEnd/>
                          <a:tailEnd/>
                        </a:ln>
                        <a:solidFill>
                          <a:srgbClr val="000000"/>
                        </a:solidFill>
                        <a:effectLst/>
                        <a:latin typeface="Arial Black"/>
                      </a:endParaRPr>
                    </a:p>
                  </p:txBody>
                </p:sp>
                <p:sp>
                  <p:nvSpPr>
                    <p:cNvPr id="37" name="WordArt 38"/>
                    <p:cNvSpPr>
                      <a:spLocks noChangeArrowheads="1" noChangeShapeType="1" noTextEdit="1"/>
                    </p:cNvSpPr>
                    <p:nvPr/>
                  </p:nvSpPr>
                  <p:spPr bwMode="auto">
                    <a:xfrm rot="14214046">
                      <a:off x="6572" y="5923"/>
                      <a:ext cx="1476" cy="924"/>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730"/>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Review</a:t>
                      </a:r>
                      <a:endParaRPr lang="en-GB" sz="3600" kern="10" spc="0" dirty="0">
                        <a:ln w="9525">
                          <a:solidFill>
                            <a:srgbClr val="000000"/>
                          </a:solidFill>
                          <a:round/>
                          <a:headEnd/>
                          <a:tailEnd/>
                        </a:ln>
                        <a:solidFill>
                          <a:srgbClr val="000000"/>
                        </a:solidFill>
                        <a:effectLst/>
                        <a:latin typeface="Arial Black"/>
                      </a:endParaRPr>
                    </a:p>
                  </p:txBody>
                </p:sp>
                <p:sp>
                  <p:nvSpPr>
                    <p:cNvPr id="38" name="AutoShape 39"/>
                    <p:cNvSpPr>
                      <a:spLocks noChangeArrowheads="1"/>
                    </p:cNvSpPr>
                    <p:nvPr/>
                  </p:nvSpPr>
                  <p:spPr bwMode="auto">
                    <a:xfrm rot="16200000">
                      <a:off x="6986" y="7027"/>
                      <a:ext cx="1940" cy="962"/>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grpSp>
            <p:cxnSp>
              <p:nvCxnSpPr>
                <p:cNvPr id="1064"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5"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066"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45"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
        <p:nvSpPr>
          <p:cNvPr id="50" name="Text Box 2"/>
          <p:cNvSpPr txBox="1">
            <a:spLocks noChangeArrowheads="1"/>
          </p:cNvSpPr>
          <p:nvPr/>
        </p:nvSpPr>
        <p:spPr bwMode="auto">
          <a:xfrm>
            <a:off x="146306" y="119062"/>
            <a:ext cx="4251325"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300" dirty="0"/>
              <a:t>At Harrow Gate Primary </a:t>
            </a:r>
            <a:r>
              <a:rPr lang="en-GB" sz="1300" dirty="0" smtClean="0"/>
              <a:t>Academy </a:t>
            </a:r>
            <a:r>
              <a:rPr lang="en-GB" sz="1300" dirty="0"/>
              <a:t>we pride ourselves on being an inclusive school and strive to </a:t>
            </a:r>
            <a:r>
              <a:rPr lang="en-GB" sz="1300" dirty="0" smtClean="0"/>
              <a:t>meet the needs of all children. Our </a:t>
            </a:r>
            <a:r>
              <a:rPr lang="en-GB" sz="1300" dirty="0"/>
              <a:t>aim is </a:t>
            </a:r>
            <a:r>
              <a:rPr lang="en-GB" sz="1300" dirty="0" smtClean="0"/>
              <a:t>to identify </a:t>
            </a:r>
            <a:r>
              <a:rPr lang="en-GB" sz="1300" dirty="0"/>
              <a:t>at the earliest possible time children's special educational needs and </a:t>
            </a:r>
            <a:r>
              <a:rPr lang="en-GB" sz="1300" dirty="0" smtClean="0"/>
              <a:t> </a:t>
            </a:r>
            <a:r>
              <a:rPr lang="en-GB" sz="1300" dirty="0"/>
              <a:t>to meet these needs in the best possible way. </a:t>
            </a:r>
            <a:endParaRPr lang="en-GB" sz="1300" dirty="0" smtClean="0"/>
          </a:p>
          <a:p>
            <a:pPr marL="171450" lvl="0" indent="-171450" algn="just">
              <a:buFont typeface="Arial" panose="020B0604020202020204" pitchFamily="34" charset="0"/>
              <a:buChar char="•"/>
            </a:pPr>
            <a:r>
              <a:rPr lang="en-GB" sz="1300" dirty="0"/>
              <a:t>If we believe that your child has a special educational need we will inform you at the earliest possible opportunity. The class teacher will </a:t>
            </a:r>
            <a:r>
              <a:rPr lang="en-GB" sz="1300" dirty="0" smtClean="0"/>
              <a:t>work in partnership with parents and the SENCO to assess the needs of your child.</a:t>
            </a:r>
          </a:p>
          <a:p>
            <a:pPr marL="171450" lvl="0" indent="-171450" algn="just">
              <a:buFont typeface="Arial" panose="020B0604020202020204" pitchFamily="34" charset="0"/>
              <a:buChar char="•"/>
            </a:pPr>
            <a:r>
              <a:rPr lang="en-GB" altLang="en-US" sz="1300" dirty="0" smtClean="0">
                <a:cs typeface="Arial" pitchFamily="34" charset="0"/>
              </a:rPr>
              <a:t>If </a:t>
            </a:r>
            <a:r>
              <a:rPr lang="en-GB" altLang="en-US" sz="1300" dirty="0">
                <a:cs typeface="Arial" pitchFamily="34" charset="0"/>
              </a:rPr>
              <a:t>you are concerned about your </a:t>
            </a:r>
            <a:r>
              <a:rPr lang="en-GB" altLang="en-US" sz="1300" dirty="0" smtClean="0">
                <a:cs typeface="Arial" pitchFamily="34" charset="0"/>
              </a:rPr>
              <a:t>child you </a:t>
            </a:r>
          </a:p>
          <a:p>
            <a:pPr algn="just" fontAlgn="base">
              <a:spcBef>
                <a:spcPct val="0"/>
              </a:spcBef>
              <a:spcAft>
                <a:spcPct val="0"/>
              </a:spcAft>
            </a:pPr>
            <a:r>
              <a:rPr lang="en-GB" altLang="en-US" sz="1300" dirty="0" smtClean="0">
                <a:cs typeface="Arial" pitchFamily="34" charset="0"/>
              </a:rPr>
              <a:t>     can </a:t>
            </a:r>
            <a:r>
              <a:rPr lang="en-GB" altLang="en-US" sz="1300" dirty="0">
                <a:cs typeface="Arial" pitchFamily="34" charset="0"/>
              </a:rPr>
              <a:t>speak to the class teacher in the first </a:t>
            </a:r>
            <a:endParaRPr lang="en-GB" altLang="en-US" sz="1300" dirty="0" smtClean="0">
              <a:cs typeface="Arial" pitchFamily="34" charset="0"/>
            </a:endParaRPr>
          </a:p>
          <a:p>
            <a:pPr algn="just" fontAlgn="base">
              <a:spcBef>
                <a:spcPct val="0"/>
              </a:spcBef>
              <a:spcAft>
                <a:spcPct val="0"/>
              </a:spcAft>
            </a:pPr>
            <a:r>
              <a:rPr lang="en-GB" altLang="en-US" sz="1300" dirty="0">
                <a:cs typeface="Arial" pitchFamily="34" charset="0"/>
              </a:rPr>
              <a:t> </a:t>
            </a:r>
            <a:r>
              <a:rPr lang="en-GB" altLang="en-US" sz="1300" dirty="0" smtClean="0">
                <a:cs typeface="Arial" pitchFamily="34" charset="0"/>
              </a:rPr>
              <a:t>    instance</a:t>
            </a:r>
            <a:r>
              <a:rPr lang="en-GB" altLang="en-US" sz="1300" dirty="0">
                <a:cs typeface="Arial" pitchFamily="34" charset="0"/>
              </a:rPr>
              <a:t> </a:t>
            </a:r>
            <a:r>
              <a:rPr lang="en-GB" altLang="en-US" sz="1300" dirty="0" smtClean="0">
                <a:cs typeface="Arial" pitchFamily="34" charset="0"/>
              </a:rPr>
              <a:t>and they can liaise with the SENCO </a:t>
            </a:r>
          </a:p>
          <a:p>
            <a:pPr algn="just" fontAlgn="base">
              <a:spcBef>
                <a:spcPct val="0"/>
              </a:spcBef>
              <a:spcAft>
                <a:spcPct val="0"/>
              </a:spcAft>
            </a:pPr>
            <a:r>
              <a:rPr lang="en-GB" altLang="en-US" sz="1300" dirty="0">
                <a:cs typeface="Arial" pitchFamily="34" charset="0"/>
              </a:rPr>
              <a:t> </a:t>
            </a:r>
            <a:r>
              <a:rPr lang="en-GB" altLang="en-US" sz="1300" dirty="0" smtClean="0">
                <a:cs typeface="Arial" pitchFamily="34" charset="0"/>
              </a:rPr>
              <a:t>   for further support.</a:t>
            </a:r>
            <a:endParaRPr lang="en-GB" altLang="en-US" sz="1300" dirty="0">
              <a:cs typeface="Arial" pitchFamily="34" charset="0"/>
            </a:endParaRPr>
          </a:p>
          <a:p>
            <a:pPr marL="171450" lvl="0" indent="-171450" algn="just">
              <a:buFont typeface="Arial" panose="020B0604020202020204" pitchFamily="34" charset="0"/>
              <a:buChar char="•"/>
            </a:pPr>
            <a:endParaRPr lang="en-GB" sz="1400" dirty="0" smtClean="0"/>
          </a:p>
        </p:txBody>
      </p:sp>
      <p:sp>
        <p:nvSpPr>
          <p:cNvPr id="51" name="Text Box 2"/>
          <p:cNvSpPr txBox="1">
            <a:spLocks noChangeArrowheads="1"/>
          </p:cNvSpPr>
          <p:nvPr/>
        </p:nvSpPr>
        <p:spPr bwMode="auto">
          <a:xfrm>
            <a:off x="4762500" y="195345"/>
            <a:ext cx="4210050" cy="2063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400" dirty="0" smtClean="0"/>
              <a:t>On a termly basis the class teacher and SENCO spend time planning provision for each individual child on the SEND register.  They base the plan on current assessment data and the teachers professional knowledge of the child. </a:t>
            </a:r>
          </a:p>
          <a:p>
            <a:pPr marL="171450" lvl="0" indent="-171450" algn="just">
              <a:buFont typeface="Arial" panose="020B0604020202020204" pitchFamily="34" charset="0"/>
              <a:buChar char="•"/>
            </a:pPr>
            <a:r>
              <a:rPr lang="en-GB" sz="1400" dirty="0" smtClean="0"/>
              <a:t>This provision is documented on the year group provision map. Each child is set ‘I can’ measurable </a:t>
            </a:r>
            <a:r>
              <a:rPr lang="en-GB" sz="1400" dirty="0" err="1" smtClean="0"/>
              <a:t>tagetrs</a:t>
            </a:r>
            <a:r>
              <a:rPr lang="en-GB" sz="1400" dirty="0" smtClean="0"/>
              <a:t> which will be reviewed at the end of the term by the teacher and the SENCO through </a:t>
            </a:r>
            <a:r>
              <a:rPr lang="en-GB" sz="1400" dirty="0" err="1" smtClean="0"/>
              <a:t>monitoing</a:t>
            </a:r>
            <a:r>
              <a:rPr lang="en-GB" sz="1400" dirty="0" smtClean="0"/>
              <a:t> </a:t>
            </a:r>
          </a:p>
          <a:p>
            <a:pPr marL="171450" lvl="0" indent="-171450" algn="just">
              <a:buFont typeface="Arial" panose="020B0604020202020204" pitchFamily="34" charset="0"/>
              <a:buChar char="•"/>
            </a:pPr>
            <a:endParaRPr lang="en-US" sz="1400" dirty="0">
              <a:latin typeface="Arial" pitchFamily="34" charset="0"/>
              <a:cs typeface="Arial" pitchFamily="34" charset="0"/>
            </a:endParaRPr>
          </a:p>
        </p:txBody>
      </p:sp>
      <p:sp>
        <p:nvSpPr>
          <p:cNvPr id="52" name="Text Box 2"/>
          <p:cNvSpPr txBox="1">
            <a:spLocks noChangeArrowheads="1"/>
          </p:cNvSpPr>
          <p:nvPr/>
        </p:nvSpPr>
        <p:spPr bwMode="auto">
          <a:xfrm>
            <a:off x="310842" y="3732200"/>
            <a:ext cx="3254375"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lvl="0" indent="-171450" algn="just">
              <a:buFont typeface="Arial" panose="020B0604020202020204" pitchFamily="34" charset="0"/>
              <a:buChar char="•"/>
            </a:pPr>
            <a:r>
              <a:rPr lang="en-GB" sz="1400" dirty="0" smtClean="0"/>
              <a:t>Every term you will be invited to a review meeting. You will look at the progress that your child has made and look at ways that you can support your child at home to make continued progress.</a:t>
            </a:r>
          </a:p>
          <a:p>
            <a:pPr marL="171450" lvl="0" indent="-171450" algn="just">
              <a:buFont typeface="Arial" panose="020B0604020202020204" pitchFamily="34" charset="0"/>
              <a:buChar char="•"/>
            </a:pPr>
            <a:r>
              <a:rPr lang="en-GB" sz="1400" dirty="0" smtClean="0"/>
              <a:t>We will look at how effective the support has been and decide what needs to happen next for your child to continue to make good progress. This will feed into the next provision map. </a:t>
            </a:r>
          </a:p>
        </p:txBody>
      </p:sp>
      <p:sp>
        <p:nvSpPr>
          <p:cNvPr id="55" name="Text Box 2"/>
          <p:cNvSpPr txBox="1">
            <a:spLocks noChangeArrowheads="1"/>
          </p:cNvSpPr>
          <p:nvPr/>
        </p:nvSpPr>
        <p:spPr bwMode="auto">
          <a:xfrm>
            <a:off x="5733094" y="3687485"/>
            <a:ext cx="3279056" cy="1144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GB" sz="1400" dirty="0" smtClean="0"/>
              <a:t>The broad and balanced curriculum that we provide is  delivered to all children </a:t>
            </a:r>
            <a:r>
              <a:rPr lang="en-GB" sz="1400" dirty="0"/>
              <a:t>by </a:t>
            </a:r>
            <a:r>
              <a:rPr lang="en-GB" sz="1400" dirty="0" smtClean="0"/>
              <a:t>their class teacher, ensuring that  </a:t>
            </a:r>
            <a:r>
              <a:rPr lang="en-GB" sz="1400" dirty="0"/>
              <a:t>pupils receive a high level of </a:t>
            </a:r>
            <a:r>
              <a:rPr lang="en-GB" sz="1400" dirty="0" smtClean="0"/>
              <a:t>quality </a:t>
            </a:r>
            <a:r>
              <a:rPr lang="en-GB" sz="1400" dirty="0"/>
              <a:t>teaching. </a:t>
            </a:r>
            <a:endParaRPr kumimoji="0" lang="en-US" altLang="en-US" sz="1800" b="0" i="0" u="none" strike="noStrike" cap="none" normalizeH="0" baseline="0" dirty="0" smtClean="0">
              <a:ln>
                <a:noFill/>
              </a:ln>
              <a:solidFill>
                <a:schemeClr val="tx1"/>
              </a:solidFill>
              <a:effectLst/>
              <a:cs typeface="Arial" pitchFamily="34" charset="0"/>
            </a:endParaRPr>
          </a:p>
        </p:txBody>
      </p:sp>
      <p:grpSp>
        <p:nvGrpSpPr>
          <p:cNvPr id="58" name="Group 57"/>
          <p:cNvGrpSpPr/>
          <p:nvPr/>
        </p:nvGrpSpPr>
        <p:grpSpPr>
          <a:xfrm>
            <a:off x="285750" y="2952750"/>
            <a:ext cx="2590800" cy="336352"/>
            <a:chOff x="285750" y="2952750"/>
            <a:chExt cx="2590800" cy="336352"/>
          </a:xfrm>
        </p:grpSpPr>
        <p:sp>
          <p:nvSpPr>
            <p:cNvPr id="56" name="Rounded Rectangle 55"/>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dirty="0"/>
            </a:p>
          </p:txBody>
        </p:sp>
        <p:sp>
          <p:nvSpPr>
            <p:cNvPr id="57" name="TextBox 56">
              <a:hlinkClick r:id="rId2"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smtClean="0">
                  <a:hlinkClick r:id="rId2" action="ppaction://hlinksldjump"/>
                </a:rPr>
                <a:t>More information</a:t>
              </a:r>
              <a:endParaRPr lang="en-GB" sz="1400" b="1" dirty="0"/>
            </a:p>
          </p:txBody>
        </p:sp>
      </p:grpSp>
      <p:grpSp>
        <p:nvGrpSpPr>
          <p:cNvPr id="65" name="Group 64"/>
          <p:cNvGrpSpPr/>
          <p:nvPr/>
        </p:nvGrpSpPr>
        <p:grpSpPr>
          <a:xfrm>
            <a:off x="6398561" y="3314131"/>
            <a:ext cx="2590800" cy="336352"/>
            <a:chOff x="285750" y="2952750"/>
            <a:chExt cx="2590800" cy="336352"/>
          </a:xfrm>
        </p:grpSpPr>
        <p:sp>
          <p:nvSpPr>
            <p:cNvPr id="66" name="Rounded Rectangle 65"/>
            <p:cNvSpPr/>
            <p:nvPr/>
          </p:nvSpPr>
          <p:spPr>
            <a:xfrm>
              <a:off x="285750" y="2952750"/>
              <a:ext cx="2590800" cy="3238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dirty="0"/>
            </a:p>
          </p:txBody>
        </p:sp>
        <p:sp>
          <p:nvSpPr>
            <p:cNvPr id="67" name="TextBox 66"/>
            <p:cNvSpPr txBox="1"/>
            <p:nvPr/>
          </p:nvSpPr>
          <p:spPr>
            <a:xfrm>
              <a:off x="409575" y="2981325"/>
              <a:ext cx="2447925" cy="307777"/>
            </a:xfrm>
            <a:prstGeom prst="rect">
              <a:avLst/>
            </a:prstGeom>
            <a:noFill/>
          </p:spPr>
          <p:txBody>
            <a:bodyPr wrap="square" rtlCol="0">
              <a:spAutoFit/>
            </a:bodyPr>
            <a:lstStyle/>
            <a:p>
              <a:pPr algn="ctr"/>
              <a:r>
                <a:rPr lang="en-GB" sz="1400" b="1" dirty="0" smtClean="0">
                  <a:hlinkClick r:id="rId3" action="ppaction://hlinksldjump"/>
                </a:rPr>
                <a:t>More information</a:t>
              </a:r>
              <a:endParaRPr lang="en-GB" sz="1400" b="1" dirty="0"/>
            </a:p>
          </p:txBody>
        </p:sp>
      </p:grpSp>
      <p:grpSp>
        <p:nvGrpSpPr>
          <p:cNvPr id="68" name="Group 67"/>
          <p:cNvGrpSpPr/>
          <p:nvPr/>
        </p:nvGrpSpPr>
        <p:grpSpPr>
          <a:xfrm>
            <a:off x="285750" y="6384379"/>
            <a:ext cx="2590800" cy="323850"/>
            <a:chOff x="285750" y="2984282"/>
            <a:chExt cx="2590800" cy="323850"/>
          </a:xfrm>
        </p:grpSpPr>
        <p:sp>
          <p:nvSpPr>
            <p:cNvPr id="69" name="Rounded Rectangle 68"/>
            <p:cNvSpPr/>
            <p:nvPr/>
          </p:nvSpPr>
          <p:spPr>
            <a:xfrm>
              <a:off x="285750" y="2984282"/>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dirty="0"/>
            </a:p>
          </p:txBody>
        </p:sp>
        <p:sp>
          <p:nvSpPr>
            <p:cNvPr id="70" name="TextBox 69"/>
            <p:cNvSpPr txBox="1"/>
            <p:nvPr/>
          </p:nvSpPr>
          <p:spPr>
            <a:xfrm>
              <a:off x="409575" y="2997091"/>
              <a:ext cx="2447925" cy="307777"/>
            </a:xfrm>
            <a:prstGeom prst="rect">
              <a:avLst/>
            </a:prstGeom>
            <a:noFill/>
          </p:spPr>
          <p:txBody>
            <a:bodyPr wrap="square" rtlCol="0">
              <a:spAutoFit/>
            </a:bodyPr>
            <a:lstStyle/>
            <a:p>
              <a:pPr algn="ctr"/>
              <a:r>
                <a:rPr lang="en-GB" sz="1400" b="1" dirty="0" smtClean="0">
                  <a:hlinkClick r:id="rId4" action="ppaction://hlinksldjump"/>
                </a:rPr>
                <a:t>More information</a:t>
              </a:r>
              <a:endParaRPr lang="en-GB" sz="1400" b="1" dirty="0"/>
            </a:p>
          </p:txBody>
        </p:sp>
      </p:grpSp>
      <p:grpSp>
        <p:nvGrpSpPr>
          <p:cNvPr id="71" name="Group 70"/>
          <p:cNvGrpSpPr/>
          <p:nvPr/>
        </p:nvGrpSpPr>
        <p:grpSpPr>
          <a:xfrm>
            <a:off x="6224272" y="6371877"/>
            <a:ext cx="2590800" cy="336352"/>
            <a:chOff x="285750" y="2952750"/>
            <a:chExt cx="2590800" cy="336352"/>
          </a:xfrm>
        </p:grpSpPr>
        <p:sp>
          <p:nvSpPr>
            <p:cNvPr id="72" name="Rounded Rectangle 71"/>
            <p:cNvSpPr/>
            <p:nvPr/>
          </p:nvSpPr>
          <p:spPr>
            <a:xfrm>
              <a:off x="285750" y="29527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73" name="TextBox 72"/>
            <p:cNvSpPr txBox="1"/>
            <p:nvPr/>
          </p:nvSpPr>
          <p:spPr>
            <a:xfrm>
              <a:off x="409575" y="2981325"/>
              <a:ext cx="2447925" cy="307777"/>
            </a:xfrm>
            <a:prstGeom prst="rect">
              <a:avLst/>
            </a:prstGeom>
            <a:noFill/>
          </p:spPr>
          <p:txBody>
            <a:bodyPr wrap="square" rtlCol="0">
              <a:spAutoFit/>
            </a:bodyPr>
            <a:lstStyle/>
            <a:p>
              <a:pPr algn="ctr"/>
              <a:r>
                <a:rPr lang="en-GB" sz="1400" b="1" dirty="0" smtClean="0">
                  <a:hlinkClick r:id="rId5" action="ppaction://hlinksldjump"/>
                </a:rPr>
                <a:t>More information</a:t>
              </a:r>
              <a:endParaRPr lang="en-GB" sz="1400" b="1" dirty="0"/>
            </a:p>
          </p:txBody>
        </p:sp>
      </p:grpSp>
      <p:sp>
        <p:nvSpPr>
          <p:cNvPr id="2" name="Isosceles Triangle 1">
            <a:hlinkClick r:id="" action="ppaction://noaction"/>
          </p:cNvPr>
          <p:cNvSpPr/>
          <p:nvPr/>
        </p:nvSpPr>
        <p:spPr>
          <a:xfrm rot="5400000">
            <a:off x="4572001" y="6605750"/>
            <a:ext cx="151980" cy="257924"/>
          </a:xfrm>
          <a:prstGeom prst="triangl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GB"/>
          </a:p>
        </p:txBody>
      </p:sp>
      <p:sp>
        <p:nvSpPr>
          <p:cNvPr id="3" name="TextBox 2"/>
          <p:cNvSpPr txBox="1"/>
          <p:nvPr/>
        </p:nvSpPr>
        <p:spPr>
          <a:xfrm>
            <a:off x="4831647" y="4831908"/>
            <a:ext cx="4147481" cy="1600438"/>
          </a:xfrm>
          <a:prstGeom prst="rect">
            <a:avLst/>
          </a:prstGeom>
          <a:noFill/>
        </p:spPr>
        <p:txBody>
          <a:bodyPr wrap="square" rtlCol="0">
            <a:spAutoFit/>
          </a:bodyPr>
          <a:lstStyle/>
          <a:p>
            <a:r>
              <a:rPr lang="en-GB" sz="1400" dirty="0"/>
              <a:t>Children work within their own class </a:t>
            </a:r>
            <a:r>
              <a:rPr lang="en-GB" sz="1400" dirty="0" smtClean="0"/>
              <a:t>where </a:t>
            </a:r>
            <a:r>
              <a:rPr lang="en-GB" sz="1400" dirty="0"/>
              <a:t>the teacher and teaching assistants provide additional support </a:t>
            </a:r>
            <a:r>
              <a:rPr lang="en-GB" sz="1400" dirty="0" smtClean="0"/>
              <a:t>in different ways. </a:t>
            </a:r>
            <a:r>
              <a:rPr lang="en-GB" sz="1400" dirty="0"/>
              <a:t>This may include</a:t>
            </a:r>
            <a:r>
              <a:rPr lang="en-GB" sz="1400" dirty="0" smtClean="0"/>
              <a:t>; accessing differentiated tasks, working in a collaborative group,  </a:t>
            </a:r>
            <a:r>
              <a:rPr lang="en-GB" sz="1400" dirty="0"/>
              <a:t>participating in intervention groups and accessing 1:1 support where appropriate. This will be planned and assessed by the class teacher. </a:t>
            </a:r>
            <a:endParaRPr lang="en-US" altLang="en-US" sz="1400" dirty="0">
              <a:cs typeface="Arial" pitchFamily="34" charset="0"/>
            </a:endParaRPr>
          </a:p>
        </p:txBody>
      </p:sp>
      <p:sp>
        <p:nvSpPr>
          <p:cNvPr id="4" name="TextBox 3"/>
          <p:cNvSpPr txBox="1"/>
          <p:nvPr/>
        </p:nvSpPr>
        <p:spPr>
          <a:xfrm>
            <a:off x="5617294" y="2259090"/>
            <a:ext cx="3457575" cy="1169551"/>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Each child works with the class teacher to create a One Page Profile which highlights your child’s strengths and ways in which your child can be supported. It is encouraged that parents add to these. </a:t>
            </a:r>
            <a:endParaRPr lang="en-GB" sz="1400" dirty="0"/>
          </a:p>
        </p:txBody>
      </p:sp>
    </p:spTree>
    <p:extLst>
      <p:ext uri="{BB962C8B-B14F-4D97-AF65-F5344CB8AC3E}">
        <p14:creationId xmlns:p14="http://schemas.microsoft.com/office/powerpoint/2010/main" val="1370955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01828"/>
            <a:ext cx="9144000" cy="6835775"/>
          </a:xfrm>
          <a:prstGeom prst="rect">
            <a:avLst/>
          </a:prstGeom>
          <a:gradFill rotWithShape="0">
            <a:gsLst>
              <a:gs pos="0">
                <a:srgbClr val="E5DFEC"/>
              </a:gs>
              <a:gs pos="100000">
                <a:srgbClr val="B2A1C7"/>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45" name="Picture 4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95325" y="-31531"/>
            <a:ext cx="3290701" cy="3358054"/>
          </a:xfrm>
          <a:prstGeom prst="rect">
            <a:avLst/>
          </a:prstGeom>
        </p:spPr>
      </p:pic>
      <p:grpSp>
        <p:nvGrpSpPr>
          <p:cNvPr id="7" name="Group 6"/>
          <p:cNvGrpSpPr/>
          <p:nvPr/>
        </p:nvGrpSpPr>
        <p:grpSpPr>
          <a:xfrm>
            <a:off x="116232" y="305404"/>
            <a:ext cx="2514600" cy="2655887"/>
            <a:chOff x="2796370" y="2449513"/>
            <a:chExt cx="2514600" cy="2655887"/>
          </a:xfrm>
        </p:grpSpPr>
        <p:sp>
          <p:nvSpPr>
            <p:cNvPr id="5" name="AutoShape 3"/>
            <p:cNvSpPr>
              <a:spLocks noChangeArrowheads="1"/>
            </p:cNvSpPr>
            <p:nvPr/>
          </p:nvSpPr>
          <p:spPr bwMode="auto">
            <a:xfrm rot="-23651268">
              <a:off x="2796370" y="2449513"/>
              <a:ext cx="2514600"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WordArt 4"/>
            <p:cNvSpPr>
              <a:spLocks noChangeArrowheads="1" noChangeShapeType="1" noTextEdit="1"/>
            </p:cNvSpPr>
            <p:nvPr/>
          </p:nvSpPr>
          <p:spPr bwMode="auto">
            <a:xfrm rot="-1723048">
              <a:off x="3288495" y="2808288"/>
              <a:ext cx="938213"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19881"/>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Assess</a:t>
              </a:r>
              <a:endParaRPr lang="en-GB" sz="3600" kern="10" spc="0">
                <a:ln w="9525">
                  <a:solidFill>
                    <a:srgbClr val="000000"/>
                  </a:solidFill>
                  <a:round/>
                  <a:headEnd/>
                  <a:tailEnd/>
                </a:ln>
                <a:solidFill>
                  <a:srgbClr val="000000"/>
                </a:solidFill>
                <a:effectLst/>
                <a:latin typeface="Arial Black"/>
              </a:endParaRPr>
            </a:p>
          </p:txBody>
        </p:sp>
      </p:grpSp>
      <p:grpSp>
        <p:nvGrpSpPr>
          <p:cNvPr id="8" name="Group 7"/>
          <p:cNvGrpSpPr/>
          <p:nvPr/>
        </p:nvGrpSpPr>
        <p:grpSpPr>
          <a:xfrm>
            <a:off x="8026620" y="6369277"/>
            <a:ext cx="975491" cy="328278"/>
            <a:chOff x="285750" y="2952750"/>
            <a:chExt cx="2590800" cy="323850"/>
          </a:xfrm>
        </p:grpSpPr>
        <p:sp>
          <p:nvSpPr>
            <p:cNvPr id="9" name="Rounded Rectangle 8"/>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0" name="TextBox 9">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46" name="Text Box 2"/>
          <p:cNvSpPr txBox="1">
            <a:spLocks noChangeArrowheads="1"/>
          </p:cNvSpPr>
          <p:nvPr/>
        </p:nvSpPr>
        <p:spPr bwMode="auto">
          <a:xfrm>
            <a:off x="2869982" y="500996"/>
            <a:ext cx="5864116"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a:buFont typeface="Arial" panose="020B0604020202020204" pitchFamily="34" charset="0"/>
              <a:buChar char="•"/>
            </a:pPr>
            <a:r>
              <a:rPr lang="en-GB" sz="1600" dirty="0"/>
              <a:t>If you are concerned about your child </a:t>
            </a:r>
            <a:r>
              <a:rPr lang="en-GB" sz="1600" dirty="0" smtClean="0"/>
              <a:t>in school, the first person that you need to speak to is their class teacher.</a:t>
            </a:r>
          </a:p>
          <a:p>
            <a:pPr marL="285750" indent="-285750">
              <a:buFont typeface="Arial" panose="020B0604020202020204" pitchFamily="34" charset="0"/>
              <a:buChar char="•"/>
            </a:pPr>
            <a:r>
              <a:rPr lang="en-GB" sz="1600" dirty="0" smtClean="0"/>
              <a:t>If </a:t>
            </a:r>
            <a:r>
              <a:rPr lang="en-GB" sz="1600" dirty="0"/>
              <a:t>we believe that your child has a special educational need </a:t>
            </a:r>
            <a:r>
              <a:rPr lang="en-GB" sz="1600" dirty="0" smtClean="0"/>
              <a:t>or disability we </a:t>
            </a:r>
            <a:r>
              <a:rPr lang="en-GB" sz="1600" dirty="0"/>
              <a:t>will inform you at the earliest possible opportunity. The class teacher will discuss any concerns with </a:t>
            </a:r>
            <a:r>
              <a:rPr lang="en-GB" sz="1600" dirty="0" smtClean="0"/>
              <a:t>you and then  will then get a letter confirming this. Your child’s need wills be </a:t>
            </a:r>
            <a:r>
              <a:rPr lang="en-GB" sz="1600" dirty="0" err="1" smtClean="0"/>
              <a:t>catagorised</a:t>
            </a:r>
            <a:r>
              <a:rPr lang="en-GB" sz="1600" dirty="0" smtClean="0"/>
              <a:t> into one of the four areas of SEND stated in the SEND Code of </a:t>
            </a:r>
            <a:r>
              <a:rPr lang="en-GB" sz="1600" dirty="0"/>
              <a:t>Practice </a:t>
            </a:r>
            <a:r>
              <a:rPr lang="en-GB" sz="1600" dirty="0" smtClean="0"/>
              <a:t>2015: Cognition and Learning, Communication and Interaction, Social, Emotional and Mental Health or Sensory and/or Physical Needs. (</a:t>
            </a:r>
            <a:r>
              <a:rPr lang="en-GB" sz="1600" dirty="0" smtClean="0">
                <a:hlinkClick r:id="rId6"/>
              </a:rPr>
              <a:t>https</a:t>
            </a:r>
            <a:r>
              <a:rPr lang="en-GB" sz="1600" dirty="0">
                <a:hlinkClick r:id="rId6"/>
              </a:rPr>
              <a:t>://</a:t>
            </a:r>
            <a:r>
              <a:rPr lang="en-GB" sz="1600" dirty="0" smtClean="0">
                <a:hlinkClick r:id="rId6"/>
              </a:rPr>
              <a:t>www.gov.uk/government/publications/send-code-of-practice-0-to-25</a:t>
            </a:r>
            <a:r>
              <a:rPr lang="en-GB" sz="1600" dirty="0" smtClean="0"/>
              <a:t> )</a:t>
            </a:r>
          </a:p>
          <a:p>
            <a:pPr marL="285750" indent="-285750">
              <a:buFont typeface="Arial" panose="020B0604020202020204" pitchFamily="34" charset="0"/>
              <a:buChar char="•"/>
            </a:pPr>
            <a:r>
              <a:rPr lang="en-GB" sz="1600" dirty="0" smtClean="0"/>
              <a:t>We monitor the progress of all children very carefully. If we think that your child isn’t progressing at the correct rate we will talk to you about our concerns. </a:t>
            </a:r>
            <a:endParaRPr lang="en-GB" sz="1600" dirty="0"/>
          </a:p>
          <a:p>
            <a:pPr marL="285750" lvl="0" indent="-285750">
              <a:buFont typeface="Arial" panose="020B0604020202020204" pitchFamily="34" charset="0"/>
              <a:buChar char="•"/>
            </a:pPr>
            <a:r>
              <a:rPr lang="en-GB" sz="1600" dirty="0" smtClean="0"/>
              <a:t>We will ensure that if required, any  Access Arrangements for formal assessments/examinations will be made. Further information can be found </a:t>
            </a:r>
            <a:r>
              <a:rPr lang="en-GB" sz="1600" dirty="0"/>
              <a:t>at </a:t>
            </a:r>
            <a:r>
              <a:rPr lang="en-GB" sz="1600" dirty="0">
                <a:hlinkClick r:id="rId7"/>
              </a:rPr>
              <a:t>http://</a:t>
            </a:r>
            <a:r>
              <a:rPr lang="en-GB" sz="1600" dirty="0" smtClean="0">
                <a:hlinkClick r:id="rId7"/>
              </a:rPr>
              <a:t>www.jcq.org.uk/about-us </a:t>
            </a:r>
            <a:endParaRPr lang="en-GB" sz="1600" dirty="0" smtClean="0"/>
          </a:p>
        </p:txBody>
      </p:sp>
    </p:spTree>
    <p:extLst>
      <p:ext uri="{BB962C8B-B14F-4D97-AF65-F5344CB8AC3E}">
        <p14:creationId xmlns:p14="http://schemas.microsoft.com/office/powerpoint/2010/main" val="3495397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6241" y="152400"/>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12" name="Rounded Rectangle 11"/>
          <p:cNvSpPr/>
          <p:nvPr/>
        </p:nvSpPr>
        <p:spPr>
          <a:xfrm>
            <a:off x="243699" y="46179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3" name="TextBox 12">
            <a:hlinkClick r:id="rId4" action="ppaction://hlinksldjump"/>
          </p:cNvPr>
          <p:cNvSpPr txBox="1"/>
          <p:nvPr/>
        </p:nvSpPr>
        <p:spPr>
          <a:xfrm>
            <a:off x="268015" y="490375"/>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smtClean="0">
                <a:hlinkClick r:id="rId6" action="ppaction://hlinksldjump"/>
              </a:rPr>
              <a:t>Communication and Interaction</a:t>
            </a:r>
            <a:endParaRPr lang="en-GB" sz="1400" b="1" dirty="0"/>
          </a:p>
        </p:txBody>
      </p:sp>
      <p:sp>
        <p:nvSpPr>
          <p:cNvPr id="15" name="Rounded Rectangle 14"/>
          <p:cNvSpPr/>
          <p:nvPr/>
        </p:nvSpPr>
        <p:spPr>
          <a:xfrm>
            <a:off x="238835" y="1621450"/>
            <a:ext cx="2590800" cy="3238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16" name="TextBox 15">
            <a:hlinkClick r:id="rId4" action="ppaction://hlinksldjump"/>
          </p:cNvPr>
          <p:cNvSpPr txBox="1"/>
          <p:nvPr/>
        </p:nvSpPr>
        <p:spPr>
          <a:xfrm>
            <a:off x="362660" y="1591657"/>
            <a:ext cx="2447925" cy="400110"/>
          </a:xfrm>
          <a:prstGeom prst="rect">
            <a:avLst/>
          </a:prstGeom>
          <a:noFill/>
        </p:spPr>
        <p:txBody>
          <a:bodyPr wrap="square" rtlCol="0">
            <a:spAutoFit/>
          </a:bodyPr>
          <a:lstStyle/>
          <a:p>
            <a:pPr algn="ctr"/>
            <a:r>
              <a:rPr lang="en-GB" sz="1000" b="1" dirty="0" smtClean="0">
                <a:effectLst>
                  <a:outerShdw blurRad="50800" dist="38100" dir="2700000" algn="tl" rotWithShape="0">
                    <a:prstClr val="black">
                      <a:alpha val="40000"/>
                    </a:prstClr>
                  </a:outerShdw>
                </a:effectLst>
                <a:hlinkClick r:id="rId7" action="ppaction://hlinksldjump"/>
              </a:rPr>
              <a:t>Social, Emotional and Mental </a:t>
            </a:r>
          </a:p>
          <a:p>
            <a:pPr algn="ctr"/>
            <a:r>
              <a:rPr lang="en-GB" sz="1000" b="1" dirty="0" smtClean="0">
                <a:effectLst>
                  <a:outerShdw blurRad="50800" dist="38100" dir="2700000" algn="tl" rotWithShape="0">
                    <a:prstClr val="black">
                      <a:alpha val="40000"/>
                    </a:prstClr>
                  </a:outerShdw>
                </a:effectLst>
                <a:hlinkClick r:id="rId7" action="ppaction://hlinksldjump"/>
              </a:rPr>
              <a:t>Health Difficulties</a:t>
            </a:r>
            <a:endParaRPr lang="en-GB" sz="1000" b="1" dirty="0">
              <a:effectLst>
                <a:outerShdw blurRad="50800" dist="38100" dir="2700000" algn="tl" rotWithShape="0">
                  <a:prstClr val="black">
                    <a:alpha val="40000"/>
                  </a:prstClr>
                </a:outerShdw>
              </a:effectLst>
            </a:endParaRPr>
          </a:p>
        </p:txBody>
      </p:sp>
      <p:grpSp>
        <p:nvGrpSpPr>
          <p:cNvPr id="17" name="Group 16"/>
          <p:cNvGrpSpPr/>
          <p:nvPr/>
        </p:nvGrpSpPr>
        <p:grpSpPr>
          <a:xfrm>
            <a:off x="243699" y="1041624"/>
            <a:ext cx="2590800" cy="336352"/>
            <a:chOff x="285750" y="2952750"/>
            <a:chExt cx="2590800" cy="336352"/>
          </a:xfrm>
        </p:grpSpPr>
        <p:sp>
          <p:nvSpPr>
            <p:cNvPr id="18" name="Rounded Rectangle 1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9" name="TextBox 18">
              <a:hlinkClick r:id="rId4"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smtClean="0">
                  <a:effectLst>
                    <a:outerShdw blurRad="50800" dist="38100" dir="2700000" algn="tl" rotWithShape="0">
                      <a:prstClr val="black">
                        <a:alpha val="40000"/>
                      </a:prstClr>
                    </a:outerShdw>
                  </a:effectLst>
                  <a:hlinkClick r:id="rId8" action="ppaction://hlinksldjump"/>
                </a:rPr>
                <a:t>Cognition and Learning</a:t>
              </a:r>
              <a:endParaRPr lang="en-GB" sz="1400" b="1" dirty="0">
                <a:effectLst>
                  <a:outerShdw blurRad="50800" dist="38100" dir="2700000" algn="tl" rotWithShape="0">
                    <a:prstClr val="black">
                      <a:alpha val="40000"/>
                    </a:prstClr>
                  </a:outerShdw>
                </a:effectLst>
              </a:endParaRPr>
            </a:p>
          </p:txBody>
        </p:sp>
      </p:grpSp>
      <p:sp>
        <p:nvSpPr>
          <p:cNvPr id="21" name="Rounded Rectangle 20"/>
          <p:cNvSpPr/>
          <p:nvPr/>
        </p:nvSpPr>
        <p:spPr>
          <a:xfrm>
            <a:off x="243699" y="2201275"/>
            <a:ext cx="2590800" cy="32385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2" name="TextBox 21">
            <a:hlinkClick r:id="rId4" action="ppaction://hlinksldjump"/>
          </p:cNvPr>
          <p:cNvSpPr txBox="1"/>
          <p:nvPr/>
        </p:nvSpPr>
        <p:spPr>
          <a:xfrm>
            <a:off x="367525" y="2229852"/>
            <a:ext cx="2447925" cy="276999"/>
          </a:xfrm>
          <a:prstGeom prst="rect">
            <a:avLst/>
          </a:prstGeom>
          <a:noFill/>
        </p:spPr>
        <p:txBody>
          <a:bodyPr wrap="square" rtlCol="0">
            <a:spAutoFit/>
          </a:bodyPr>
          <a:lstStyle/>
          <a:p>
            <a:pPr algn="ctr"/>
            <a:r>
              <a:rPr lang="en-GB" sz="1200" b="1" dirty="0" smtClean="0">
                <a:effectLst>
                  <a:outerShdw blurRad="50800" dist="38100" dir="2700000" algn="tl" rotWithShape="0">
                    <a:prstClr val="black">
                      <a:alpha val="40000"/>
                    </a:prstClr>
                  </a:outerShdw>
                </a:effectLst>
                <a:hlinkClick r:id="rId9" action="ppaction://hlinksldjump"/>
              </a:rPr>
              <a:t>Sensory and/or Physical Needs</a:t>
            </a:r>
            <a:endParaRPr lang="en-GB" sz="1200" b="1" dirty="0">
              <a:effectLst>
                <a:outerShdw blurRad="50800" dist="38100" dir="2700000" algn="tl" rotWithShape="0">
                  <a:prstClr val="black">
                    <a:alpha val="40000"/>
                  </a:prstClr>
                </a:outerShdw>
              </a:effectLst>
            </a:endParaRPr>
          </a:p>
        </p:txBody>
      </p:sp>
      <p:sp>
        <p:nvSpPr>
          <p:cNvPr id="23" name="Text Box 2"/>
          <p:cNvSpPr txBox="1">
            <a:spLocks noChangeArrowheads="1"/>
          </p:cNvSpPr>
          <p:nvPr/>
        </p:nvSpPr>
        <p:spPr bwMode="auto">
          <a:xfrm>
            <a:off x="342901" y="2857500"/>
            <a:ext cx="8434059"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0"/>
              </a:spcBef>
              <a:spcAft>
                <a:spcPct val="0"/>
              </a:spcAft>
              <a:buClrTx/>
              <a:buSzTx/>
              <a:buFontTx/>
              <a:buNone/>
              <a:tabLst/>
            </a:pPr>
            <a:r>
              <a:rPr lang="en-US" altLang="en-US" dirty="0" smtClean="0">
                <a:latin typeface="+mj-lt"/>
                <a:cs typeface="Arial" pitchFamily="34" charset="0"/>
              </a:rPr>
              <a:t>This section is about the additional support our school offers children/young people with SEND.</a:t>
            </a:r>
          </a:p>
          <a:p>
            <a:pPr marL="0" marR="0" lvl="0" indent="0" algn="l" defTabSz="914400" rtl="0" eaLnBrk="1" fontAlgn="base" latinLnBrk="0" hangingPunct="1">
              <a:lnSpc>
                <a:spcPct val="100000"/>
              </a:lnSpc>
              <a:spcBef>
                <a:spcPct val="0"/>
              </a:spcBef>
              <a:spcAft>
                <a:spcPct val="0"/>
              </a:spcAft>
              <a:buClrTx/>
              <a:buSzTx/>
              <a:buFontTx/>
              <a:buNone/>
              <a:tabLst/>
            </a:pPr>
            <a:r>
              <a:rPr lang="en-US" altLang="en-US" dirty="0" smtClean="0">
                <a:latin typeface="+mj-lt"/>
                <a:cs typeface="Arial" pitchFamily="34" charset="0"/>
              </a:rPr>
              <a:t>If your child has been identified as having a special need, there is a range of support that we will offer.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effectLst/>
                <a:latin typeface="+mj-lt"/>
                <a:cs typeface="Arial" pitchFamily="34" charset="0"/>
              </a:rPr>
              <a:t>We</a:t>
            </a:r>
            <a:r>
              <a:rPr kumimoji="0" lang="en-US" altLang="en-US" sz="1800" b="0" i="0" u="none" strike="noStrike" cap="none" normalizeH="0" dirty="0" smtClean="0">
                <a:ln>
                  <a:noFill/>
                </a:ln>
                <a:effectLst/>
                <a:latin typeface="+mj-lt"/>
                <a:cs typeface="Arial" pitchFamily="34" charset="0"/>
              </a:rPr>
              <a:t> have high expectations of all of our children and expect them all to make good progress. Firstly, </a:t>
            </a:r>
            <a:r>
              <a:rPr lang="en-US" altLang="en-US" dirty="0" smtClean="0">
                <a:latin typeface="+mj-lt"/>
                <a:cs typeface="Arial" pitchFamily="34" charset="0"/>
              </a:rPr>
              <a:t>we ensure that all children receive the highest quality teaching that is targeted to their individual needs. Work will be differentiated in a range of different ways such as to make differentiated tasks, collaborative working and providing support tools to allow for independence. </a:t>
            </a:r>
            <a:r>
              <a:rPr kumimoji="0" lang="en-US" altLang="en-US" sz="1800" b="0" i="0" u="none" strike="noStrike" cap="none" normalizeH="0" dirty="0" smtClean="0">
                <a:ln>
                  <a:noFill/>
                </a:ln>
                <a:effectLst/>
                <a:latin typeface="+mj-lt"/>
                <a:cs typeface="Arial" pitchFamily="34" charset="0"/>
              </a:rPr>
              <a:t>Some children may work in smaller groups or with additional adult support. Intervention activities will be planned where appropriate to address specifically identified needs. </a:t>
            </a:r>
            <a:endParaRPr kumimoji="0" lang="en-US" altLang="en-US" sz="1800" b="0"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3710909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2"/>
            <a:ext cx="9144000" cy="6858001"/>
          </a:xfrm>
          <a:prstGeom prst="rect">
            <a:avLst/>
          </a:prstGeom>
          <a:gradFill rotWithShape="0">
            <a:gsLst>
              <a:gs pos="0">
                <a:srgbClr val="FFFFFF"/>
              </a:gs>
              <a:gs pos="100000">
                <a:srgbClr val="00B05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3" name="Picture 12"/>
          <p:cNvPicPr>
            <a:picLocks noChangeAspect="1"/>
          </p:cNvPicPr>
          <p:nvPr/>
        </p:nvPicPr>
        <p:blipFill>
          <a:blip r:embed="rId3">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089709" y="3358057"/>
            <a:ext cx="3290701" cy="3358054"/>
          </a:xfrm>
          <a:prstGeom prst="rect">
            <a:avLst/>
          </a:prstGeom>
        </p:spPr>
      </p:pic>
      <p:grpSp>
        <p:nvGrpSpPr>
          <p:cNvPr id="7" name="Group 6"/>
          <p:cNvGrpSpPr/>
          <p:nvPr/>
        </p:nvGrpSpPr>
        <p:grpSpPr>
          <a:xfrm>
            <a:off x="6517071" y="3693179"/>
            <a:ext cx="2514600" cy="2655888"/>
            <a:chOff x="4057650" y="2416175"/>
            <a:chExt cx="2514600" cy="2655888"/>
          </a:xfrm>
        </p:grpSpPr>
        <p:sp>
          <p:nvSpPr>
            <p:cNvPr id="8" name="AutoShape 3"/>
            <p:cNvSpPr>
              <a:spLocks noChangeArrowheads="1"/>
            </p:cNvSpPr>
            <p:nvPr/>
          </p:nvSpPr>
          <p:spPr bwMode="auto">
            <a:xfrm rot="-12923631">
              <a:off x="4057650" y="2416175"/>
              <a:ext cx="2514600"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8930439">
              <a:off x="5578475" y="4400550"/>
              <a:ext cx="355600" cy="222250"/>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0593"/>
                </a:avLst>
              </a:prstTxWarp>
            </a:bodyPr>
            <a:lstStyle/>
            <a:p>
              <a:pPr algn="ctr" rtl="0">
                <a:buNone/>
              </a:pPr>
              <a:r>
                <a:rPr lang="en-GB" sz="3600" kern="10" spc="0" dirty="0" smtClean="0">
                  <a:ln w="9525">
                    <a:solidFill>
                      <a:srgbClr val="000000"/>
                    </a:solidFill>
                    <a:round/>
                    <a:headEnd/>
                    <a:tailEnd/>
                  </a:ln>
                  <a:solidFill>
                    <a:srgbClr val="000000"/>
                  </a:solidFill>
                  <a:effectLst/>
                  <a:latin typeface="Arial Black"/>
                </a:rPr>
                <a:t>Do</a:t>
              </a:r>
              <a:endParaRPr lang="en-GB" sz="3600" kern="10" spc="0" dirty="0">
                <a:ln w="9525">
                  <a:solidFill>
                    <a:srgbClr val="000000"/>
                  </a:solidFill>
                  <a:round/>
                  <a:headEnd/>
                  <a:tailEnd/>
                </a:ln>
                <a:solidFill>
                  <a:srgbClr val="000000"/>
                </a:solidFill>
                <a:effectLst/>
                <a:latin typeface="Arial Black"/>
              </a:endParaRPr>
            </a:p>
          </p:txBody>
        </p:sp>
      </p:grpSp>
      <p:grpSp>
        <p:nvGrpSpPr>
          <p:cNvPr id="10" name="Group 9"/>
          <p:cNvGrpSpPr/>
          <p:nvPr/>
        </p:nvGrpSpPr>
        <p:grpSpPr>
          <a:xfrm>
            <a:off x="8026620" y="6369270"/>
            <a:ext cx="975491" cy="328277"/>
            <a:chOff x="285750" y="2952750"/>
            <a:chExt cx="2590800" cy="323850"/>
          </a:xfrm>
        </p:grpSpPr>
        <p:sp>
          <p:nvSpPr>
            <p:cNvPr id="11" name="Rounded Rectangle 10"/>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2" name="TextBox 11">
              <a:hlinkClick r:id="rId5"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6" action="ppaction://hlinksldjump"/>
                </a:rPr>
                <a:t>Main Menu</a:t>
              </a:r>
              <a:endParaRPr lang="en-GB" sz="1100" b="1" dirty="0"/>
            </a:p>
          </p:txBody>
        </p:sp>
      </p:grpSp>
      <p:sp>
        <p:nvSpPr>
          <p:cNvPr id="14" name="Text Box 2"/>
          <p:cNvSpPr txBox="1">
            <a:spLocks noChangeArrowheads="1"/>
          </p:cNvSpPr>
          <p:nvPr/>
        </p:nvSpPr>
        <p:spPr bwMode="auto">
          <a:xfrm>
            <a:off x="300038" y="500996"/>
            <a:ext cx="8483015" cy="2206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r>
              <a:rPr lang="en-GB" sz="1600" dirty="0" smtClean="0"/>
              <a:t>All learning in Harrow Gate is carefully tailored to the educational needs of all children, but especially our SEND children. </a:t>
            </a:r>
            <a:r>
              <a:rPr lang="en-GB" sz="1600" dirty="0"/>
              <a:t>SEND needs are highlighted and provision is put in place </a:t>
            </a:r>
            <a:r>
              <a:rPr lang="en-GB" sz="1600" dirty="0" smtClean="0"/>
              <a:t>where high </a:t>
            </a:r>
            <a:r>
              <a:rPr lang="en-GB" sz="1600" dirty="0"/>
              <a:t>aspirations and a focus on enabling children and young people to be as independent </a:t>
            </a:r>
            <a:r>
              <a:rPr lang="en-GB" sz="1600" dirty="0" smtClean="0"/>
              <a:t>will lead to the </a:t>
            </a:r>
            <a:r>
              <a:rPr lang="en-GB" sz="1600" dirty="0"/>
              <a:t>best </a:t>
            </a:r>
            <a:r>
              <a:rPr lang="en-GB" sz="1600" dirty="0" smtClean="0"/>
              <a:t>achievement.</a:t>
            </a:r>
          </a:p>
          <a:p>
            <a:pPr marL="285750" lvl="0" indent="-285750">
              <a:buFont typeface="Arial" panose="020B0604020202020204" pitchFamily="34" charset="0"/>
              <a:buChar char="•"/>
            </a:pPr>
            <a:r>
              <a:rPr lang="en-GB" sz="1600" dirty="0" smtClean="0"/>
              <a:t>We has two Learning Mentors who work with a range of different children with various different needs in order to support them in accessing the whole school experience in a positive way. </a:t>
            </a:r>
          </a:p>
          <a:p>
            <a:pPr marL="285750" lvl="0" indent="-285750">
              <a:buFont typeface="Arial" panose="020B0604020202020204" pitchFamily="34" charset="0"/>
              <a:buChar char="•"/>
            </a:pPr>
            <a:r>
              <a:rPr lang="en-GB" sz="1600" dirty="0" smtClean="0"/>
              <a:t>A recent addition to Harrow Gate Primary is ‘A Quiet Place’ which focused on building children’s emotional intelligence to allow them to develop positive self-esteem, teaches them about ways to mange their feelings, helps with self-awareness, works on building resilience and empathy and support effective communication. For further information please follow the </a:t>
            </a:r>
            <a:r>
              <a:rPr lang="en-GB" sz="1600" dirty="0"/>
              <a:t>link </a:t>
            </a:r>
            <a:r>
              <a:rPr lang="en-GB" sz="1600" dirty="0">
                <a:hlinkClick r:id="rId7"/>
              </a:rPr>
              <a:t>http://aquietplace.co.uk</a:t>
            </a:r>
            <a:r>
              <a:rPr lang="en-GB" sz="1600" dirty="0" smtClean="0">
                <a:hlinkClick r:id="rId7"/>
              </a:rPr>
              <a:t>/</a:t>
            </a:r>
            <a:r>
              <a:rPr lang="en-GB" sz="1600" dirty="0" smtClean="0"/>
              <a:t> </a:t>
            </a:r>
          </a:p>
          <a:p>
            <a:pPr marL="285750" lvl="0" indent="-285750">
              <a:buFont typeface="Arial" panose="020B0604020202020204" pitchFamily="34" charset="0"/>
              <a:buChar char="•"/>
            </a:pPr>
            <a:r>
              <a:rPr lang="en-GB" sz="1600" dirty="0" smtClean="0"/>
              <a:t>We pay for a Speech Therapist to work in school for one day a week. We aim to identify needs and refer to this service at the earliest time so as to intervene before speech and                 language issues begin to directly impact on other academic achievements. </a:t>
            </a:r>
            <a:endParaRPr lang="en-GB" sz="1600" dirty="0"/>
          </a:p>
          <a:p>
            <a:pPr marL="285750" lvl="0" indent="-285750">
              <a:buFont typeface="Arial" panose="020B0604020202020204" pitchFamily="34" charset="0"/>
              <a:buChar char="•"/>
            </a:pPr>
            <a:r>
              <a:rPr lang="en-GB" sz="1600" dirty="0" smtClean="0"/>
              <a:t>We are currently setting up a system in school to support early language                             difficulties using a programme called Talk Boost. </a:t>
            </a:r>
          </a:p>
          <a:p>
            <a:pPr marL="285750" lvl="0" indent="-285750">
              <a:buFont typeface="Arial" panose="020B0604020202020204" pitchFamily="34" charset="0"/>
              <a:buChar char="•"/>
            </a:pPr>
            <a:r>
              <a:rPr lang="en-GB" sz="1600" dirty="0" smtClean="0"/>
              <a:t>We have a Child Psychotherapist from </a:t>
            </a:r>
            <a:r>
              <a:rPr lang="en-GB" sz="1600" dirty="0"/>
              <a:t>CATS </a:t>
            </a:r>
            <a:r>
              <a:rPr lang="en-GB" sz="1600" dirty="0" smtClean="0"/>
              <a:t>(</a:t>
            </a:r>
            <a:r>
              <a:rPr lang="en-GB" sz="1600" dirty="0">
                <a:hlinkClick r:id="rId8"/>
              </a:rPr>
              <a:t>http://www.cats-uk.com</a:t>
            </a:r>
            <a:r>
              <a:rPr lang="en-GB" sz="1600" dirty="0" smtClean="0">
                <a:hlinkClick r:id="rId8"/>
              </a:rPr>
              <a:t>/</a:t>
            </a:r>
            <a:r>
              <a:rPr lang="en-GB" sz="1600" dirty="0" smtClean="0"/>
              <a:t> )                                   working in school two days a week to support children who have                                                  social, emotional and mental health needs. The children are                                                          initially assessed and then they access appropriate therapy including                                             both play and directive therapy. </a:t>
            </a:r>
          </a:p>
          <a:p>
            <a:pPr marL="285750" lvl="0" indent="-285750">
              <a:buFont typeface="Arial" panose="020B0604020202020204" pitchFamily="34" charset="0"/>
              <a:buChar char="•"/>
            </a:pPr>
            <a:r>
              <a:rPr lang="en-GB" sz="1600" dirty="0" smtClean="0"/>
              <a:t>We pride ourselves on being an inclusive school and we will always do                                                         everything we can to ensure that all children have to opportunity to access                                                 all activities and visits that are arranged in school. If there are times when either                                       school or parents are worried about a particular aspect of school life then a discussion                                  would be arranged including the SENCO to look at ways to resolve any possible issues. </a:t>
            </a:r>
          </a:p>
          <a:p>
            <a:pPr lvl="0"/>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68270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
            <a:ext cx="9144000" cy="6858000"/>
          </a:xfrm>
          <a:prstGeom prst="rect">
            <a:avLst/>
          </a:prstGeom>
          <a:gradFill rotWithShape="0">
            <a:gsLst>
              <a:gs pos="0">
                <a:srgbClr val="E5DFEC"/>
              </a:gs>
              <a:gs pos="100000">
                <a:srgbClr val="00B0F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6" name="Picture 15"/>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1515" y="3767959"/>
            <a:ext cx="3290701" cy="3358054"/>
          </a:xfrm>
          <a:prstGeom prst="rect">
            <a:avLst/>
          </a:prstGeom>
        </p:spPr>
      </p:pic>
      <p:grpSp>
        <p:nvGrpSpPr>
          <p:cNvPr id="7" name="Group 6"/>
          <p:cNvGrpSpPr/>
          <p:nvPr/>
        </p:nvGrpSpPr>
        <p:grpSpPr>
          <a:xfrm>
            <a:off x="379195" y="4198337"/>
            <a:ext cx="2655887" cy="2513013"/>
            <a:chOff x="4005263" y="2511425"/>
            <a:chExt cx="2655887" cy="2513013"/>
          </a:xfrm>
        </p:grpSpPr>
        <p:sp>
          <p:nvSpPr>
            <p:cNvPr id="8" name="AutoShape 3"/>
            <p:cNvSpPr>
              <a:spLocks noChangeArrowheads="1"/>
            </p:cNvSpPr>
            <p:nvPr/>
          </p:nvSpPr>
          <p:spPr bwMode="auto">
            <a:xfrm rot="-29084141">
              <a:off x="4076700" y="2439988"/>
              <a:ext cx="2513013" cy="2655887"/>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WordArt 4"/>
            <p:cNvSpPr>
              <a:spLocks noChangeArrowheads="1" noChangeShapeType="1" noTextEdit="1"/>
            </p:cNvSpPr>
            <p:nvPr/>
          </p:nvSpPr>
          <p:spPr bwMode="auto">
            <a:xfrm rot="-7385954">
              <a:off x="4214019" y="3818732"/>
              <a:ext cx="936625" cy="58578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106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Review</a:t>
              </a:r>
              <a:endParaRPr lang="en-GB" sz="3600" kern="10" spc="0">
                <a:ln w="9525">
                  <a:solidFill>
                    <a:srgbClr val="000000"/>
                  </a:solidFill>
                  <a:round/>
                  <a:headEnd/>
                  <a:tailEnd/>
                </a:ln>
                <a:solidFill>
                  <a:srgbClr val="000000"/>
                </a:solidFill>
                <a:effectLst/>
                <a:latin typeface="Arial Black"/>
              </a:endParaRPr>
            </a:p>
          </p:txBody>
        </p:sp>
      </p:grpSp>
      <p:grpSp>
        <p:nvGrpSpPr>
          <p:cNvPr id="13" name="Group 12"/>
          <p:cNvGrpSpPr/>
          <p:nvPr/>
        </p:nvGrpSpPr>
        <p:grpSpPr>
          <a:xfrm>
            <a:off x="8026620" y="6369270"/>
            <a:ext cx="975491" cy="328277"/>
            <a:chOff x="285750" y="2952750"/>
            <a:chExt cx="2590800" cy="323850"/>
          </a:xfrm>
        </p:grpSpPr>
        <p:sp>
          <p:nvSpPr>
            <p:cNvPr id="14" name="Rounded Rectangle 13"/>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5" name="TextBox 14">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Main Menu</a:t>
              </a:r>
              <a:endParaRPr lang="en-GB" sz="1100" b="1" dirty="0"/>
            </a:p>
          </p:txBody>
        </p:sp>
      </p:grpSp>
      <p:sp>
        <p:nvSpPr>
          <p:cNvPr id="17" name="Text Box 2"/>
          <p:cNvSpPr txBox="1">
            <a:spLocks noChangeArrowheads="1"/>
          </p:cNvSpPr>
          <p:nvPr/>
        </p:nvSpPr>
        <p:spPr bwMode="auto">
          <a:xfrm>
            <a:off x="300038" y="500996"/>
            <a:ext cx="8434059"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buFont typeface="Arial" panose="020B0604020202020204" pitchFamily="34" charset="0"/>
              <a:buChar char="•"/>
            </a:pPr>
            <a:r>
              <a:rPr lang="en-GB" sz="1600" dirty="0" smtClean="0"/>
              <a:t>We regularly review the progress that your child is making in school</a:t>
            </a:r>
            <a:r>
              <a:rPr lang="en-GB" sz="1600" dirty="0"/>
              <a:t> </a:t>
            </a:r>
            <a:r>
              <a:rPr lang="en-GB" sz="1600" dirty="0" smtClean="0"/>
              <a:t>through daily in class teacher assessment, progress through a specific intervention and through more formal testing. We see this as a key part of the jigsaw when meeting the needs of your child. It is important that we know if progress is not being made and therefore need to know that we are required to plan different provision to meet the learning needs of your child. Equally we want to celebrate the progress success of your child and then look at ways to continue this progress. We expect all children to make good progress.</a:t>
            </a:r>
          </a:p>
          <a:p>
            <a:pPr marL="285750" lvl="0" indent="-285750">
              <a:buFont typeface="Arial" panose="020B0604020202020204" pitchFamily="34" charset="0"/>
              <a:buChar char="•"/>
            </a:pPr>
            <a:r>
              <a:rPr lang="en-GB" sz="1600" dirty="0" smtClean="0"/>
              <a:t>If your child is accessing a planned structured intervention then the progress during this intervention is tracker throughout and overall progress is assessed at the end of the intervention period which is usually about a term. </a:t>
            </a:r>
          </a:p>
          <a:p>
            <a:pPr marL="285750" lvl="0" indent="-285750">
              <a:buFont typeface="Arial" panose="020B0604020202020204" pitchFamily="34" charset="0"/>
              <a:buChar char="•"/>
            </a:pPr>
            <a:r>
              <a:rPr lang="en-GB" sz="1600" dirty="0" smtClean="0"/>
              <a:t>Every term you will receive a written report to let you know how your child is working in school. This will include specific information about their special educational need, their individual targets and ways in which you can support your child in meeting these targets. </a:t>
            </a:r>
          </a:p>
          <a:p>
            <a:pPr marL="2571750" lvl="5" indent="-285750">
              <a:buFont typeface="Arial" panose="020B0604020202020204" pitchFamily="34" charset="0"/>
              <a:buChar char="•"/>
            </a:pPr>
            <a:r>
              <a:rPr lang="en-GB" sz="1600" dirty="0" smtClean="0"/>
              <a:t>You will be invited into school every term to discuss your child’s progress. At this review meeting you will be asked to complete a questionnaire to see if there any further ways that we can support you at home</a:t>
            </a:r>
            <a:r>
              <a:rPr lang="en-GB" sz="1600" dirty="0" smtClean="0"/>
              <a:t>. At this        meeting you will also be asked to contribute to your child’s ‘One Page Profile’ to highlight strengths and ways that we can best support them in school.</a:t>
            </a:r>
            <a:endParaRPr lang="en-GB" sz="1600" dirty="0" smtClean="0"/>
          </a:p>
          <a:p>
            <a:pPr marL="2571750" lvl="5" indent="-285750">
              <a:buFont typeface="Arial" panose="020B0604020202020204" pitchFamily="34" charset="0"/>
              <a:buChar char="•"/>
            </a:pPr>
            <a:r>
              <a:rPr lang="en-GB" sz="1600" dirty="0" smtClean="0"/>
              <a:t>We involve children in our review process and ask for their opinions on how they feel they are making progress. We also ask them if there is anything else that they would like us to help them with</a:t>
            </a:r>
            <a:r>
              <a:rPr lang="en-GB" sz="1600" dirty="0" smtClean="0"/>
              <a:t>. This is done in the form of a One Page Profile. </a:t>
            </a:r>
            <a:endParaRPr lang="en-GB" sz="1600" dirty="0" smtClean="0"/>
          </a:p>
          <a:p>
            <a:pPr marL="285750" lvl="0" indent="-285750">
              <a:buFont typeface="Arial" panose="020B0604020202020204" pitchFamily="34" charset="0"/>
              <a:buChar char="•"/>
            </a:pPr>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2427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a:p>
          </p:txBody>
        </p:sp>
      </p:grpSp>
      <p:sp>
        <p:nvSpPr>
          <p:cNvPr id="12" name="Rounded Rectangle 11"/>
          <p:cNvSpPr/>
          <p:nvPr/>
        </p:nvSpPr>
        <p:spPr>
          <a:xfrm>
            <a:off x="243699" y="461798"/>
            <a:ext cx="2590800" cy="3238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13" name="TextBox 12">
            <a:hlinkClick r:id="rId4" action="ppaction://hlinksldjump"/>
          </p:cNvPr>
          <p:cNvSpPr txBox="1"/>
          <p:nvPr/>
        </p:nvSpPr>
        <p:spPr>
          <a:xfrm>
            <a:off x="268015" y="490375"/>
            <a:ext cx="2547435" cy="307777"/>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400" b="1" dirty="0" smtClean="0"/>
              <a:t>Communication and Interaction</a:t>
            </a:r>
            <a:endParaRPr lang="en-GB" sz="1400" b="1" dirty="0"/>
          </a:p>
        </p:txBody>
      </p:sp>
      <p:sp>
        <p:nvSpPr>
          <p:cNvPr id="20" name="Text Box 2"/>
          <p:cNvSpPr txBox="1">
            <a:spLocks noChangeArrowheads="1"/>
          </p:cNvSpPr>
          <p:nvPr/>
        </p:nvSpPr>
        <p:spPr bwMode="auto">
          <a:xfrm>
            <a:off x="257178" y="1101071"/>
            <a:ext cx="5529262" cy="179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sz="1600" dirty="0" smtClean="0"/>
              <a:t>Access to small group and/or individualised interventions to develop skills in communication and  interaction</a:t>
            </a:r>
            <a:r>
              <a:rPr lang="en-GB" sz="1600" dirty="0" smtClean="0"/>
              <a:t>. These interventions included Time to Talk, Talk Boost, phase 1 Letters and Sounds focus groups, following set recommendations from the Speech and Language therapist. </a:t>
            </a:r>
            <a:endParaRPr lang="en-GB" sz="1600" dirty="0" smtClean="0"/>
          </a:p>
          <a:p>
            <a:pPr marL="285750" lvl="0" indent="-285750" algn="just">
              <a:buFont typeface="Arial" panose="020B0604020202020204" pitchFamily="34" charset="0"/>
              <a:buChar char="•"/>
            </a:pPr>
            <a:r>
              <a:rPr lang="en-GB" sz="1600" dirty="0" smtClean="0"/>
              <a:t>Children may be withdrawn into  low stimulus area or have an individual work station within the classroom.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 Box 2"/>
          <p:cNvSpPr txBox="1">
            <a:spLocks noChangeArrowheads="1"/>
          </p:cNvSpPr>
          <p:nvPr/>
        </p:nvSpPr>
        <p:spPr bwMode="auto">
          <a:xfrm>
            <a:off x="243699" y="2981114"/>
            <a:ext cx="8434059" cy="243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sz="1600" dirty="0" smtClean="0"/>
              <a:t>Modifications to lunch and/or break times such as activity groups with the support of a teaching assistant</a:t>
            </a:r>
          </a:p>
          <a:p>
            <a:pPr marL="285750" lvl="0" indent="-285750" algn="just">
              <a:buFont typeface="Arial" panose="020B0604020202020204" pitchFamily="34" charset="0"/>
              <a:buChar char="•"/>
            </a:pPr>
            <a:r>
              <a:rPr lang="en-GB" sz="1600" dirty="0" smtClean="0"/>
              <a:t>Some children with communication and interaction difficulties may require us to apply for funding for the support of an additional adult. </a:t>
            </a:r>
          </a:p>
          <a:p>
            <a:pPr marL="285750" lvl="0" indent="-285750" algn="just">
              <a:buFont typeface="Arial" panose="020B0604020202020204" pitchFamily="34" charset="0"/>
              <a:buChar char="•"/>
            </a:pPr>
            <a:r>
              <a:rPr lang="en-GB" sz="1600" dirty="0" smtClean="0"/>
              <a:t>Any transitions are planned very carefully to ensure that children are well </a:t>
            </a:r>
            <a:r>
              <a:rPr lang="en-GB" sz="1600" dirty="0" smtClean="0"/>
              <a:t>prepared.</a:t>
            </a:r>
          </a:p>
          <a:p>
            <a:pPr marL="285750" lvl="0" indent="-285750" algn="just">
              <a:buFont typeface="Arial" panose="020B0604020202020204" pitchFamily="34" charset="0"/>
              <a:buChar char="•"/>
            </a:pPr>
            <a:r>
              <a:rPr lang="en-GB" sz="1600" dirty="0" smtClean="0"/>
              <a:t>Mentoring </a:t>
            </a:r>
            <a:r>
              <a:rPr lang="en-GB" sz="1600" dirty="0" smtClean="0"/>
              <a:t>and/or buddy </a:t>
            </a:r>
            <a:r>
              <a:rPr lang="en-GB" sz="1600" dirty="0" smtClean="0"/>
              <a:t>systems provide additional support around development of appropriate interaction skills. </a:t>
            </a:r>
            <a:endParaRPr lang="en-GB" sz="1600" dirty="0" smtClean="0"/>
          </a:p>
          <a:p>
            <a:pPr marL="285750" lvl="0" indent="-285750" algn="just">
              <a:buFont typeface="Arial" panose="020B0604020202020204" pitchFamily="34" charset="0"/>
              <a:buChar char="•"/>
            </a:pPr>
            <a:r>
              <a:rPr lang="en-GB" sz="1600" dirty="0" smtClean="0"/>
              <a:t>Scaffolding systems can be used to support and develop social understanding i.e. social stories, social cartoons.</a:t>
            </a:r>
          </a:p>
          <a:p>
            <a:pPr marL="285750" lvl="0" indent="-285750" algn="just">
              <a:buFont typeface="Arial" panose="020B0604020202020204" pitchFamily="34" charset="0"/>
              <a:buChar char="•"/>
            </a:pPr>
            <a:r>
              <a:rPr lang="en-GB" sz="1600" dirty="0" smtClean="0"/>
              <a:t>Visual timetables may be used alongside the language of ‘Now and Next’ to help support children with the expectations of the day. </a:t>
            </a:r>
          </a:p>
          <a:p>
            <a:pPr marL="285750" lvl="0" indent="-285750" algn="just">
              <a:buFont typeface="Arial" panose="020B0604020202020204" pitchFamily="34" charset="0"/>
              <a:buChar char="•"/>
            </a:pPr>
            <a:r>
              <a:rPr lang="en-GB" sz="1600" dirty="0" smtClean="0"/>
              <a:t>Access Technology could be used to support learning. </a:t>
            </a:r>
          </a:p>
          <a:p>
            <a:pPr marL="285750" lvl="0" indent="-285750" algn="just">
              <a:buFont typeface="Arial" panose="020B0604020202020204" pitchFamily="34" charset="0"/>
              <a:buChar char="•"/>
            </a:pPr>
            <a:r>
              <a:rPr lang="en-GB" sz="1600" dirty="0" smtClean="0"/>
              <a:t>Teaching staff support children with breaking down the learning into manageable ‘chunks’</a:t>
            </a:r>
            <a:endParaRPr lang="en-GB" dirty="0" smtClean="0"/>
          </a:p>
          <a:p>
            <a:pPr marL="285750" lvl="0" indent="-285750" algn="just">
              <a:buFont typeface="Arial" panose="020B0604020202020204" pitchFamily="34" charset="0"/>
              <a:buChar char="•"/>
            </a:pPr>
            <a:endParaRPr lang="en-GB" dirty="0" smtClean="0"/>
          </a:p>
          <a:p>
            <a:pPr marL="285750" lvl="0" indent="-285750" algn="just">
              <a:buFont typeface="Arial" panose="020B0604020202020204" pitchFamily="34" charset="0"/>
              <a:buChar char="•"/>
            </a:pPr>
            <a:endParaRPr lang="en-GB"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28590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6686" y="-5698"/>
            <a:ext cx="9144000" cy="6835775"/>
          </a:xfrm>
          <a:prstGeom prst="rect">
            <a:avLst/>
          </a:prstGeom>
          <a:gradFill rotWithShape="0">
            <a:gsLst>
              <a:gs pos="0">
                <a:srgbClr val="FFFFFF"/>
              </a:gs>
              <a:gs pos="100000">
                <a:srgbClr val="FF0000"/>
              </a:gs>
            </a:gsLst>
            <a:path path="shape">
              <a:fillToRect l="50000" t="50000" r="50000" b="50000"/>
            </a:path>
          </a:gradFill>
          <a:ln>
            <a:noFill/>
          </a:ln>
          <a:effectLst>
            <a:outerShdw dist="28398" dir="3806097" algn="ctr" rotWithShape="0">
              <a:srgbClr val="3F3151">
                <a:alpha val="50000"/>
              </a:srgbClr>
            </a:outerShdw>
          </a:effectLst>
          <a:extLst>
            <a:ext uri="{91240B29-F687-4F45-9708-019B960494DF}">
              <a14:hiddenLine xmlns:a14="http://schemas.microsoft.com/office/drawing/2010/main" w="12700">
                <a:solidFill>
                  <a:srgbClr val="B2A1C7"/>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806002" y="-268014"/>
            <a:ext cx="3290701" cy="3358054"/>
          </a:xfrm>
          <a:prstGeom prst="rect">
            <a:avLst/>
          </a:prstGeom>
        </p:spPr>
      </p:pic>
      <p:grpSp>
        <p:nvGrpSpPr>
          <p:cNvPr id="6" name="Group 5"/>
          <p:cNvGrpSpPr/>
          <p:nvPr/>
        </p:nvGrpSpPr>
        <p:grpSpPr>
          <a:xfrm>
            <a:off x="6109901" y="100447"/>
            <a:ext cx="2655888" cy="2513012"/>
            <a:chOff x="3997325" y="2449513"/>
            <a:chExt cx="2655888" cy="2513012"/>
          </a:xfrm>
        </p:grpSpPr>
        <p:sp>
          <p:nvSpPr>
            <p:cNvPr id="3" name="AutoShape 3"/>
            <p:cNvSpPr>
              <a:spLocks noChangeArrowheads="1"/>
            </p:cNvSpPr>
            <p:nvPr/>
          </p:nvSpPr>
          <p:spPr bwMode="auto">
            <a:xfrm rot="-18229885">
              <a:off x="4068763" y="2378075"/>
              <a:ext cx="2513012" cy="2655888"/>
            </a:xfrm>
            <a:custGeom>
              <a:avLst/>
              <a:gdLst>
                <a:gd name="G0" fmla="+- -3520735 0 0"/>
                <a:gd name="G1" fmla="+- -9666729 0 0"/>
                <a:gd name="G2" fmla="+- -3520735 0 -9666729"/>
                <a:gd name="G3" fmla="+- 10800 0 0"/>
                <a:gd name="G4" fmla="+- 0 0 -3520735"/>
                <a:gd name="T0" fmla="*/ 360 256 1"/>
                <a:gd name="T1" fmla="*/ 0 256 1"/>
                <a:gd name="G5" fmla="+- G2 T0 T1"/>
                <a:gd name="G6" fmla="?: G2 G2 G5"/>
                <a:gd name="G7" fmla="+- 0 0 G6"/>
                <a:gd name="G8" fmla="+- 6155 0 0"/>
                <a:gd name="G9" fmla="+- 0 0 -9666729"/>
                <a:gd name="G10" fmla="+- 6155 0 2700"/>
                <a:gd name="G11" fmla="cos G10 -3520735"/>
                <a:gd name="G12" fmla="sin G10 -3520735"/>
                <a:gd name="G13" fmla="cos 13500 -3520735"/>
                <a:gd name="G14" fmla="sin 13500 -3520735"/>
                <a:gd name="G15" fmla="+- G11 10800 0"/>
                <a:gd name="G16" fmla="+- G12 10800 0"/>
                <a:gd name="G17" fmla="+- G13 10800 0"/>
                <a:gd name="G18" fmla="+- G14 10800 0"/>
                <a:gd name="G19" fmla="*/ 6155 1 2"/>
                <a:gd name="G20" fmla="+- G19 5400 0"/>
                <a:gd name="G21" fmla="cos G20 -3520735"/>
                <a:gd name="G22" fmla="sin G20 -3520735"/>
                <a:gd name="G23" fmla="+- G21 10800 0"/>
                <a:gd name="G24" fmla="+- G12 G23 G22"/>
                <a:gd name="G25" fmla="+- G22 G23 G11"/>
                <a:gd name="G26" fmla="cos 10800 -3520735"/>
                <a:gd name="G27" fmla="sin 10800 -3520735"/>
                <a:gd name="G28" fmla="cos 6155 -3520735"/>
                <a:gd name="G29" fmla="sin 6155 -3520735"/>
                <a:gd name="G30" fmla="+- G26 10800 0"/>
                <a:gd name="G31" fmla="+- G27 10800 0"/>
                <a:gd name="G32" fmla="+- G28 10800 0"/>
                <a:gd name="G33" fmla="+- G29 10800 0"/>
                <a:gd name="G34" fmla="+- G19 5400 0"/>
                <a:gd name="G35" fmla="cos G34 -9666729"/>
                <a:gd name="G36" fmla="sin G34 -9666729"/>
                <a:gd name="G37" fmla="+/ -9666729 -3520735 2"/>
                <a:gd name="T2" fmla="*/ 180 256 1"/>
                <a:gd name="T3" fmla="*/ 0 256 1"/>
                <a:gd name="G38" fmla="+- G37 T2 T3"/>
                <a:gd name="G39" fmla="?: G2 G37 G38"/>
                <a:gd name="G40" fmla="cos 10800 G39"/>
                <a:gd name="G41" fmla="sin 10800 G39"/>
                <a:gd name="G42" fmla="cos 6155 G39"/>
                <a:gd name="G43" fmla="sin 6155 G39"/>
                <a:gd name="G44" fmla="+- G40 10800 0"/>
                <a:gd name="G45" fmla="+- G41 10800 0"/>
                <a:gd name="G46" fmla="+- G42 10800 0"/>
                <a:gd name="G47" fmla="+- G43 10800 0"/>
                <a:gd name="G48" fmla="+- G35 10800 0"/>
                <a:gd name="G49" fmla="+- G36 10800 0"/>
                <a:gd name="T4" fmla="*/ 8811 w 21600"/>
                <a:gd name="T5" fmla="*/ 184 h 21600"/>
                <a:gd name="T6" fmla="*/ 3649 w 21600"/>
                <a:gd name="T7" fmla="*/ 6245 h 21600"/>
                <a:gd name="T8" fmla="*/ 9666 w 21600"/>
                <a:gd name="T9" fmla="*/ 4750 h 21600"/>
                <a:gd name="T10" fmla="*/ 18787 w 21600"/>
                <a:gd name="T11" fmla="*/ -84 h 21600"/>
                <a:gd name="T12" fmla="*/ 19865 w 21600"/>
                <a:gd name="T13" fmla="*/ 6937 h 21600"/>
                <a:gd name="T14" fmla="*/ 12844 w 21600"/>
                <a:gd name="T15" fmla="*/ 8014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WordArt 4"/>
            <p:cNvSpPr>
              <a:spLocks noChangeArrowheads="1" noChangeShapeType="1" noTextEdit="1"/>
            </p:cNvSpPr>
            <p:nvPr/>
          </p:nvSpPr>
          <p:spPr bwMode="auto">
            <a:xfrm rot="3874958">
              <a:off x="5685632" y="3124993"/>
              <a:ext cx="736600" cy="461963"/>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1523006"/>
                </a:avLst>
              </a:prstTxWarp>
            </a:bodyPr>
            <a:lstStyle/>
            <a:p>
              <a:pPr algn="ctr" rtl="0">
                <a:buNone/>
              </a:pPr>
              <a:r>
                <a:rPr lang="en-GB" sz="3600" kern="10" spc="0" smtClean="0">
                  <a:ln w="9525">
                    <a:solidFill>
                      <a:srgbClr val="000000"/>
                    </a:solidFill>
                    <a:round/>
                    <a:headEnd/>
                    <a:tailEnd/>
                  </a:ln>
                  <a:solidFill>
                    <a:srgbClr val="000000"/>
                  </a:solidFill>
                  <a:effectLst/>
                  <a:latin typeface="Arial Black"/>
                </a:rPr>
                <a:t>Plan</a:t>
              </a:r>
              <a:endParaRPr lang="en-GB" sz="3600" kern="10" spc="0">
                <a:ln w="9525">
                  <a:solidFill>
                    <a:srgbClr val="000000"/>
                  </a:solidFill>
                  <a:round/>
                  <a:headEnd/>
                  <a:tailEnd/>
                </a:ln>
                <a:solidFill>
                  <a:srgbClr val="000000"/>
                </a:solidFill>
                <a:effectLst/>
                <a:latin typeface="Arial Black"/>
              </a:endParaRPr>
            </a:p>
          </p:txBody>
        </p:sp>
      </p:grpSp>
      <p:grpSp>
        <p:nvGrpSpPr>
          <p:cNvPr id="7" name="Group 6"/>
          <p:cNvGrpSpPr/>
          <p:nvPr/>
        </p:nvGrpSpPr>
        <p:grpSpPr>
          <a:xfrm>
            <a:off x="8026620" y="6369270"/>
            <a:ext cx="975491" cy="328277"/>
            <a:chOff x="285750" y="2952750"/>
            <a:chExt cx="2590800" cy="323850"/>
          </a:xfrm>
        </p:grpSpPr>
        <p:sp>
          <p:nvSpPr>
            <p:cNvPr id="8" name="Rounded Rectangle 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9" name="TextBox 8">
              <a:hlinkClick r:id="rId4" action="ppaction://hlinksldjump"/>
            </p:cNvPr>
            <p:cNvSpPr txBox="1"/>
            <p:nvPr/>
          </p:nvSpPr>
          <p:spPr>
            <a:xfrm>
              <a:off x="409576" y="2979683"/>
              <a:ext cx="2299488" cy="258082"/>
            </a:xfrm>
            <a:prstGeom prst="rect">
              <a:avLst/>
            </a:prstGeom>
            <a:noFill/>
          </p:spPr>
          <p:txBody>
            <a:bodyPr wrap="square" rtlCol="0">
              <a:spAutoFit/>
            </a:bodyPr>
            <a:lstStyle/>
            <a:p>
              <a:pPr algn="ctr"/>
              <a:r>
                <a:rPr lang="en-GB" sz="1100" b="1" dirty="0" smtClean="0">
                  <a:hlinkClick r:id="rId5" action="ppaction://hlinksldjump"/>
                </a:rPr>
                <a:t>Plan Menu</a:t>
              </a:r>
              <a:endParaRPr lang="en-GB" sz="1100" b="1" dirty="0"/>
            </a:p>
          </p:txBody>
        </p:sp>
      </p:grpSp>
      <p:grpSp>
        <p:nvGrpSpPr>
          <p:cNvPr id="17" name="Group 16"/>
          <p:cNvGrpSpPr/>
          <p:nvPr/>
        </p:nvGrpSpPr>
        <p:grpSpPr>
          <a:xfrm>
            <a:off x="243699" y="1041624"/>
            <a:ext cx="2590800" cy="336352"/>
            <a:chOff x="285750" y="2952750"/>
            <a:chExt cx="2590800" cy="336352"/>
          </a:xfrm>
        </p:grpSpPr>
        <p:sp>
          <p:nvSpPr>
            <p:cNvPr id="18" name="Rounded Rectangle 17"/>
            <p:cNvSpPr/>
            <p:nvPr/>
          </p:nvSpPr>
          <p:spPr>
            <a:xfrm>
              <a:off x="285750" y="2952750"/>
              <a:ext cx="2590800" cy="32385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9" name="TextBox 18">
              <a:hlinkClick r:id="rId4" action="ppaction://hlinksldjump"/>
            </p:cNvPr>
            <p:cNvSpPr txBox="1"/>
            <p:nvPr/>
          </p:nvSpPr>
          <p:spPr>
            <a:xfrm>
              <a:off x="409575" y="2981325"/>
              <a:ext cx="2447925" cy="307777"/>
            </a:xfrm>
            <a:prstGeom prst="rect">
              <a:avLst/>
            </a:prstGeom>
            <a:noFill/>
          </p:spPr>
          <p:txBody>
            <a:bodyPr wrap="square" rtlCol="0">
              <a:spAutoFit/>
            </a:bodyPr>
            <a:lstStyle/>
            <a:p>
              <a:pPr algn="ctr"/>
              <a:r>
                <a:rPr lang="en-GB" sz="1400" b="1" dirty="0" smtClean="0">
                  <a:effectLst>
                    <a:outerShdw blurRad="50800" dist="38100" dir="2700000" algn="tl" rotWithShape="0">
                      <a:prstClr val="black">
                        <a:alpha val="40000"/>
                      </a:prstClr>
                    </a:outerShdw>
                  </a:effectLst>
                </a:rPr>
                <a:t>Cognition and Learning</a:t>
              </a:r>
              <a:endParaRPr lang="en-GB" sz="1400" b="1" dirty="0">
                <a:effectLst>
                  <a:outerShdw blurRad="50800" dist="38100" dir="2700000" algn="tl" rotWithShape="0">
                    <a:prstClr val="black">
                      <a:alpha val="40000"/>
                    </a:prstClr>
                  </a:outerShdw>
                </a:effectLst>
              </a:endParaRPr>
            </a:p>
          </p:txBody>
        </p:sp>
      </p:grpSp>
      <p:sp>
        <p:nvSpPr>
          <p:cNvPr id="20" name="Text Box 2"/>
          <p:cNvSpPr txBox="1">
            <a:spLocks noChangeArrowheads="1"/>
          </p:cNvSpPr>
          <p:nvPr/>
        </p:nvSpPr>
        <p:spPr bwMode="auto">
          <a:xfrm>
            <a:off x="276740" y="1411013"/>
            <a:ext cx="5529262" cy="179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endParaRPr lang="en-GB" dirty="0" smtClean="0"/>
          </a:p>
          <a:p>
            <a:pPr marL="285750" lvl="0" indent="-285750" algn="just">
              <a:buFont typeface="Arial" panose="020B0604020202020204" pitchFamily="34" charset="0"/>
              <a:buChar char="•"/>
            </a:pPr>
            <a:r>
              <a:rPr lang="en-GB" dirty="0" smtClean="0"/>
              <a:t>Quality first teaching with highly effective d</a:t>
            </a:r>
            <a:r>
              <a:rPr lang="en-GB" dirty="0" smtClean="0"/>
              <a:t>ifferentiation:  differentiation by task, through group work, by outcome, by resources provided, by targeted teaching.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Text Box 2"/>
          <p:cNvSpPr txBox="1">
            <a:spLocks noChangeArrowheads="1"/>
          </p:cNvSpPr>
          <p:nvPr/>
        </p:nvSpPr>
        <p:spPr bwMode="auto">
          <a:xfrm>
            <a:off x="256906" y="2821211"/>
            <a:ext cx="8557005" cy="1799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lvl="0" indent="-285750" algn="just">
              <a:buFont typeface="Arial" panose="020B0604020202020204" pitchFamily="34" charset="0"/>
              <a:buChar char="•"/>
            </a:pPr>
            <a:r>
              <a:rPr lang="en-GB" dirty="0" smtClean="0"/>
              <a:t>School delivered cognitive assessment to highlight areas of strengths and difficulties.</a:t>
            </a:r>
          </a:p>
          <a:p>
            <a:pPr marL="285750" lvl="0" indent="-285750" algn="just">
              <a:buFont typeface="Arial" panose="020B0604020202020204" pitchFamily="34" charset="0"/>
              <a:buChar char="•"/>
            </a:pPr>
            <a:r>
              <a:rPr lang="en-GB" dirty="0" smtClean="0"/>
              <a:t>Planned </a:t>
            </a:r>
            <a:r>
              <a:rPr lang="en-GB" dirty="0"/>
              <a:t>targeted intervention in either a small group or one-to-one : </a:t>
            </a:r>
            <a:endParaRPr lang="en-GB" dirty="0" smtClean="0"/>
          </a:p>
          <a:p>
            <a:pPr marL="742950" lvl="1" indent="-285750" algn="just">
              <a:buFont typeface="Arial" panose="020B0604020202020204" pitchFamily="34" charset="0"/>
              <a:buChar char="•"/>
            </a:pPr>
            <a:r>
              <a:rPr lang="en-GB" dirty="0" smtClean="0"/>
              <a:t>Code X ;</a:t>
            </a:r>
          </a:p>
          <a:p>
            <a:pPr marL="742950" lvl="1" indent="-285750" algn="just">
              <a:buFont typeface="Arial" panose="020B0604020202020204" pitchFamily="34" charset="0"/>
              <a:buChar char="•"/>
            </a:pPr>
            <a:r>
              <a:rPr lang="en-GB" dirty="0" smtClean="0"/>
              <a:t>Toe </a:t>
            </a:r>
            <a:r>
              <a:rPr lang="en-GB" dirty="0"/>
              <a:t>by </a:t>
            </a:r>
            <a:r>
              <a:rPr lang="en-GB" dirty="0" smtClean="0"/>
              <a:t>Toe;</a:t>
            </a:r>
          </a:p>
          <a:p>
            <a:pPr marL="742950" lvl="1" indent="-285750" algn="just">
              <a:buFont typeface="Arial" panose="020B0604020202020204" pitchFamily="34" charset="0"/>
              <a:buChar char="•"/>
            </a:pPr>
            <a:r>
              <a:rPr lang="en-GB" dirty="0" err="1" smtClean="0"/>
              <a:t>Accelleread</a:t>
            </a:r>
            <a:r>
              <a:rPr lang="en-GB" dirty="0" smtClean="0"/>
              <a:t> </a:t>
            </a:r>
            <a:r>
              <a:rPr lang="en-GB" dirty="0" err="1" smtClean="0"/>
              <a:t>Accellewrite</a:t>
            </a:r>
            <a:r>
              <a:rPr lang="en-GB" dirty="0" smtClean="0"/>
              <a:t>;</a:t>
            </a:r>
          </a:p>
          <a:p>
            <a:pPr marL="742950" lvl="1" indent="-285750" algn="just">
              <a:buFont typeface="Arial" panose="020B0604020202020204" pitchFamily="34" charset="0"/>
              <a:buChar char="•"/>
            </a:pPr>
            <a:r>
              <a:rPr lang="en-GB" dirty="0" smtClean="0"/>
              <a:t>Power </a:t>
            </a:r>
            <a:r>
              <a:rPr lang="en-GB" dirty="0"/>
              <a:t>of </a:t>
            </a:r>
            <a:r>
              <a:rPr lang="en-GB" dirty="0" smtClean="0"/>
              <a:t>two or Plus One;</a:t>
            </a:r>
          </a:p>
          <a:p>
            <a:pPr marL="742950" lvl="1" indent="-285750" algn="just">
              <a:buFont typeface="Arial" panose="020B0604020202020204" pitchFamily="34" charset="0"/>
              <a:buChar char="•"/>
            </a:pPr>
            <a:r>
              <a:rPr lang="en-GB" dirty="0" smtClean="0"/>
              <a:t>Numicon intervention;</a:t>
            </a:r>
          </a:p>
          <a:p>
            <a:pPr marL="742950" lvl="1" indent="-285750" algn="just">
              <a:buFont typeface="Arial" panose="020B0604020202020204" pitchFamily="34" charset="0"/>
              <a:buChar char="•"/>
            </a:pPr>
            <a:r>
              <a:rPr lang="en-GB" dirty="0" smtClean="0"/>
              <a:t>Bespoke </a:t>
            </a:r>
            <a:r>
              <a:rPr lang="en-GB" dirty="0"/>
              <a:t>intervention to address specific </a:t>
            </a:r>
            <a:r>
              <a:rPr lang="en-GB" dirty="0" smtClean="0"/>
              <a:t>needs;</a:t>
            </a:r>
          </a:p>
          <a:p>
            <a:pPr marL="742950" lvl="1" indent="-285750" algn="just">
              <a:buFont typeface="Arial" panose="020B0604020202020204" pitchFamily="34" charset="0"/>
              <a:buChar char="•"/>
            </a:pPr>
            <a:r>
              <a:rPr lang="en-GB" dirty="0" smtClean="0"/>
              <a:t>Direct Phonics;</a:t>
            </a:r>
          </a:p>
          <a:p>
            <a:pPr marL="742950" lvl="1" indent="-285750" algn="just">
              <a:buFont typeface="Arial" panose="020B0604020202020204" pitchFamily="34" charset="0"/>
              <a:buChar char="•"/>
            </a:pPr>
            <a:r>
              <a:rPr lang="en-GB" dirty="0" smtClean="0"/>
              <a:t>Beat </a:t>
            </a:r>
            <a:r>
              <a:rPr lang="en-GB" dirty="0"/>
              <a:t>Dyslexia</a:t>
            </a:r>
            <a:r>
              <a:rPr lang="en-GB" dirty="0" smtClean="0"/>
              <a:t>.</a:t>
            </a:r>
            <a:endParaRPr lang="en-GB" dirty="0"/>
          </a:p>
          <a:p>
            <a:pPr marL="285750" lvl="0" indent="-285750" algn="just">
              <a:buFont typeface="Arial" panose="020B0604020202020204" pitchFamily="34" charset="0"/>
              <a:buChar char="•"/>
            </a:pPr>
            <a:r>
              <a:rPr lang="en-GB" dirty="0"/>
              <a:t>There are many practical resources available such as table squares, time/number lines, pictures, photos to support children to be independent learners in their classrooms.</a:t>
            </a:r>
          </a:p>
          <a:p>
            <a:pPr marL="285750" lvl="0" indent="-285750" algn="just">
              <a:buFont typeface="Arial" panose="020B0604020202020204" pitchFamily="34" charset="0"/>
              <a:buChar char="•"/>
            </a:pPr>
            <a:r>
              <a:rPr lang="en-GB" dirty="0" smtClean="0"/>
              <a:t>Increased </a:t>
            </a:r>
            <a:r>
              <a:rPr lang="en-GB" dirty="0" smtClean="0"/>
              <a:t>access to ICT resources such as clicker 6 to record work.</a:t>
            </a:r>
          </a:p>
          <a:p>
            <a:pPr marL="285750" lvl="0" indent="-285750" algn="just">
              <a:buFont typeface="Arial" panose="020B0604020202020204" pitchFamily="34" charset="0"/>
              <a:buChar char="•"/>
            </a:pPr>
            <a:endParaRPr lang="en-GB" dirty="0"/>
          </a:p>
          <a:p>
            <a:pPr lvl="0" algn="just"/>
            <a:endParaRPr lang="en-GB" dirty="0" smtClean="0"/>
          </a:p>
          <a:p>
            <a:pPr lvl="0" algn="just"/>
            <a:endParaRPr lang="en-GB"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98401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2917</TotalTime>
  <Words>2096</Words>
  <Application>Microsoft Office PowerPoint</Application>
  <PresentationFormat>On-screen Show (4:3)</PresentationFormat>
  <Paragraphs>121</Paragraphs>
  <Slides>11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ＭＳ Ｐゴシック</vt:lpstr>
      <vt:lpstr>Arial</vt:lpstr>
      <vt:lpstr>Arial Black</vt:lpstr>
      <vt:lpstr>Calibri</vt:lpstr>
      <vt:lpstr>Office Theme</vt:lpstr>
      <vt:lpstr>Custom Design</vt:lpstr>
      <vt:lpstr>Harrow Gate Primary Academy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dc:creator>
  <cp:lastModifiedBy>SBC Schools</cp:lastModifiedBy>
  <cp:revision>97</cp:revision>
  <cp:lastPrinted>2014-06-09T13:44:34Z</cp:lastPrinted>
  <dcterms:created xsi:type="dcterms:W3CDTF">2014-05-13T13:08:59Z</dcterms:created>
  <dcterms:modified xsi:type="dcterms:W3CDTF">2015-11-18T21:26:27Z</dcterms:modified>
</cp:coreProperties>
</file>